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6"/>
  </p:notesMasterIdLst>
  <p:handoutMasterIdLst>
    <p:handoutMasterId r:id="rId127"/>
  </p:handoutMasterIdLst>
  <p:sldIdLst>
    <p:sldId id="256" r:id="rId2"/>
    <p:sldId id="257" r:id="rId3"/>
    <p:sldId id="281" r:id="rId4"/>
    <p:sldId id="280" r:id="rId5"/>
    <p:sldId id="358" r:id="rId6"/>
    <p:sldId id="340" r:id="rId7"/>
    <p:sldId id="347" r:id="rId8"/>
    <p:sldId id="348" r:id="rId9"/>
    <p:sldId id="356" r:id="rId10"/>
    <p:sldId id="294" r:id="rId11"/>
    <p:sldId id="327" r:id="rId12"/>
    <p:sldId id="339" r:id="rId13"/>
    <p:sldId id="342" r:id="rId14"/>
    <p:sldId id="329" r:id="rId15"/>
    <p:sldId id="341" r:id="rId16"/>
    <p:sldId id="343" r:id="rId17"/>
    <p:sldId id="344" r:id="rId18"/>
    <p:sldId id="345" r:id="rId19"/>
    <p:sldId id="349" r:id="rId20"/>
    <p:sldId id="350" r:id="rId21"/>
    <p:sldId id="351" r:id="rId22"/>
    <p:sldId id="352" r:id="rId23"/>
    <p:sldId id="353" r:id="rId24"/>
    <p:sldId id="354" r:id="rId25"/>
    <p:sldId id="299" r:id="rId26"/>
    <p:sldId id="335" r:id="rId27"/>
    <p:sldId id="336" r:id="rId28"/>
    <p:sldId id="355" r:id="rId29"/>
    <p:sldId id="338" r:id="rId30"/>
    <p:sldId id="337" r:id="rId31"/>
    <p:sldId id="279" r:id="rId32"/>
    <p:sldId id="296" r:id="rId33"/>
    <p:sldId id="297" r:id="rId34"/>
    <p:sldId id="282" r:id="rId35"/>
    <p:sldId id="326" r:id="rId36"/>
    <p:sldId id="364" r:id="rId37"/>
    <p:sldId id="365" r:id="rId38"/>
    <p:sldId id="363" r:id="rId39"/>
    <p:sldId id="359" r:id="rId40"/>
    <p:sldId id="360" r:id="rId41"/>
    <p:sldId id="361" r:id="rId42"/>
    <p:sldId id="362" r:id="rId43"/>
    <p:sldId id="298" r:id="rId44"/>
    <p:sldId id="300" r:id="rId45"/>
    <p:sldId id="301" r:id="rId46"/>
    <p:sldId id="287" r:id="rId47"/>
    <p:sldId id="302" r:id="rId48"/>
    <p:sldId id="379" r:id="rId49"/>
    <p:sldId id="382" r:id="rId50"/>
    <p:sldId id="380" r:id="rId51"/>
    <p:sldId id="381" r:id="rId52"/>
    <p:sldId id="383" r:id="rId53"/>
    <p:sldId id="303" r:id="rId54"/>
    <p:sldId id="289" r:id="rId55"/>
    <p:sldId id="304" r:id="rId56"/>
    <p:sldId id="290" r:id="rId57"/>
    <p:sldId id="306" r:id="rId58"/>
    <p:sldId id="305" r:id="rId59"/>
    <p:sldId id="388" r:id="rId60"/>
    <p:sldId id="385" r:id="rId61"/>
    <p:sldId id="389" r:id="rId62"/>
    <p:sldId id="386" r:id="rId63"/>
    <p:sldId id="390" r:id="rId64"/>
    <p:sldId id="403" r:id="rId65"/>
    <p:sldId id="404" r:id="rId66"/>
    <p:sldId id="405" r:id="rId67"/>
    <p:sldId id="406" r:id="rId68"/>
    <p:sldId id="407" r:id="rId69"/>
    <p:sldId id="408" r:id="rId70"/>
    <p:sldId id="409" r:id="rId71"/>
    <p:sldId id="410" r:id="rId72"/>
    <p:sldId id="286" r:id="rId73"/>
    <p:sldId id="394" r:id="rId74"/>
    <p:sldId id="395" r:id="rId75"/>
    <p:sldId id="441" r:id="rId76"/>
    <p:sldId id="411" r:id="rId77"/>
    <p:sldId id="309" r:id="rId78"/>
    <p:sldId id="415" r:id="rId79"/>
    <p:sldId id="416" r:id="rId80"/>
    <p:sldId id="442" r:id="rId81"/>
    <p:sldId id="444" r:id="rId82"/>
    <p:sldId id="443" r:id="rId83"/>
    <p:sldId id="445" r:id="rId84"/>
    <p:sldId id="413" r:id="rId85"/>
    <p:sldId id="412" r:id="rId86"/>
    <p:sldId id="396" r:id="rId87"/>
    <p:sldId id="417" r:id="rId88"/>
    <p:sldId id="440" r:id="rId89"/>
    <p:sldId id="439" r:id="rId90"/>
    <p:sldId id="422" r:id="rId91"/>
    <p:sldId id="438" r:id="rId92"/>
    <p:sldId id="437" r:id="rId93"/>
    <p:sldId id="425" r:id="rId94"/>
    <p:sldId id="436" r:id="rId95"/>
    <p:sldId id="435" r:id="rId96"/>
    <p:sldId id="428" r:id="rId97"/>
    <p:sldId id="434" r:id="rId98"/>
    <p:sldId id="430" r:id="rId99"/>
    <p:sldId id="431" r:id="rId100"/>
    <p:sldId id="432" r:id="rId101"/>
    <p:sldId id="433" r:id="rId102"/>
    <p:sldId id="284" r:id="rId103"/>
    <p:sldId id="393" r:id="rId104"/>
    <p:sldId id="293" r:id="rId105"/>
    <p:sldId id="397" r:id="rId106"/>
    <p:sldId id="316" r:id="rId107"/>
    <p:sldId id="319" r:id="rId108"/>
    <p:sldId id="318" r:id="rId109"/>
    <p:sldId id="317" r:id="rId110"/>
    <p:sldId id="398" r:id="rId111"/>
    <p:sldId id="399" r:id="rId112"/>
    <p:sldId id="292" r:id="rId113"/>
    <p:sldId id="321" r:id="rId114"/>
    <p:sldId id="384" r:id="rId115"/>
    <p:sldId id="320" r:id="rId116"/>
    <p:sldId id="283" r:id="rId117"/>
    <p:sldId id="322" r:id="rId118"/>
    <p:sldId id="325" r:id="rId119"/>
    <p:sldId id="323" r:id="rId120"/>
    <p:sldId id="324" r:id="rId121"/>
    <p:sldId id="402" r:id="rId122"/>
    <p:sldId id="401" r:id="rId123"/>
    <p:sldId id="400" r:id="rId124"/>
    <p:sldId id="447" r:id="rId125"/>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B89"/>
    <a:srgbClr val="F38B07"/>
    <a:srgbClr val="666666"/>
    <a:srgbClr val="1984CC"/>
    <a:srgbClr val="03136A"/>
    <a:srgbClr val="35759D"/>
    <a:srgbClr val="35B19D"/>
    <a:srgbClr val="000000"/>
    <a:srgbClr val="FFFF00"/>
    <a:srgbClr val="B3D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23" autoAdjust="0"/>
    <p:restoredTop sz="95596" autoAdjust="0"/>
  </p:normalViewPr>
  <p:slideViewPr>
    <p:cSldViewPr>
      <p:cViewPr varScale="1">
        <p:scale>
          <a:sx n="106" d="100"/>
          <a:sy n="106" d="100"/>
        </p:scale>
        <p:origin x="1092"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102E6F-911A-4A5C-A4AF-59496B157E27}" type="datetimeFigureOut">
              <a:rPr lang="en-US" smtClean="0"/>
              <a:t>2/17/2024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AB83F5-4E4A-48BE-A81B-D6061945CD16}" type="slidenum">
              <a:rPr lang="en-US" smtClean="0"/>
              <a:t>‹#›</a:t>
            </a:fld>
            <a:endParaRPr lang="en-US"/>
          </a:p>
        </p:txBody>
      </p:sp>
    </p:spTree>
    <p:extLst>
      <p:ext uri="{BB962C8B-B14F-4D97-AF65-F5344CB8AC3E}">
        <p14:creationId xmlns:p14="http://schemas.microsoft.com/office/powerpoint/2010/main" val="364675222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90EFDE7-9BED-4029-8E5F-A334BAF6ECC9}" type="slidenum">
              <a:rPr lang="en-US" altLang="en-US"/>
              <a:pPr/>
              <a:t>‹#›</a:t>
            </a:fld>
            <a:endParaRPr lang="en-US" altLang="en-US"/>
          </a:p>
        </p:txBody>
      </p:sp>
    </p:spTree>
    <p:extLst>
      <p:ext uri="{BB962C8B-B14F-4D97-AF65-F5344CB8AC3E}">
        <p14:creationId xmlns:p14="http://schemas.microsoft.com/office/powerpoint/2010/main" val="4074723956"/>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1279FE-7974-4EA4-BE92-24ED4285C3F7}"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14732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16</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61282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17</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89155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18</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8717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19</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57665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20</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902913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21</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447451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22</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729594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23</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698686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24</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076170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CC6DF72-894A-46CF-8698-FB11356355ED}" type="slidenum">
              <a:rPr lang="en-US"/>
              <a:pPr fontAlgn="base">
                <a:spcBef>
                  <a:spcPct val="0"/>
                </a:spcBef>
                <a:spcAft>
                  <a:spcPct val="0"/>
                </a:spcAft>
              </a:pPr>
              <a:t>26</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91180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7B450-8359-41E6-8904-E35FB124ED93}" type="slidenum">
              <a:rPr lang="en-US" altLang="en-US"/>
              <a:pPr/>
              <a:t>2</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678410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798DA1-58FD-45B5-8341-8ADD25C4A83E}" type="slidenum">
              <a:rPr lang="en-US" altLang="en-US" sz="1300"/>
              <a:pPr>
                <a:spcBef>
                  <a:spcPct val="0"/>
                </a:spcBef>
              </a:pPr>
              <a:t>27</a:t>
            </a:fld>
            <a:endParaRPr lang="en-US" altLang="en-US" sz="130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350166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28</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849918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209522-CA8E-4CE8-A7EE-E934CA531748}" type="slidenum">
              <a:rPr lang="en-US" altLang="en-US" sz="1300"/>
              <a:pPr>
                <a:spcBef>
                  <a:spcPct val="0"/>
                </a:spcBef>
              </a:pPr>
              <a:t>29</a:t>
            </a:fld>
            <a:endParaRPr lang="en-US" altLang="en-US" sz="130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565673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4A923C-A50A-4DEE-86EB-142F8DD25DDC}" type="slidenum">
              <a:rPr lang="en-US" altLang="en-US" sz="1300"/>
              <a:pPr>
                <a:spcBef>
                  <a:spcPct val="0"/>
                </a:spcBef>
              </a:pPr>
              <a:t>30</a:t>
            </a:fld>
            <a:endParaRPr lang="en-US" altLang="en-US" sz="130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781059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31</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4286492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34</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303975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46</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294316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54</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704624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56</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266568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64</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98768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7B450-8359-41E6-8904-E35FB124ED93}" type="slidenum">
              <a:rPr lang="en-US" altLang="en-US"/>
              <a:pPr/>
              <a:t>3</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456543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dirty="0">
              <a:latin typeface="Times New Roman" panose="02020603050405020304" pitchFamily="18" charset="0"/>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9372041A-EB19-42BF-81C4-E386E349AE1A}" type="slidenum">
              <a:rPr lang="en-US" altLang="en-US" sz="1300">
                <a:latin typeface="Times New Roman" panose="02020603050405020304" pitchFamily="18" charset="0"/>
              </a:rPr>
              <a:pPr eaLnBrk="0" hangingPunct="0">
                <a:spcBef>
                  <a:spcPct val="0"/>
                </a:spcBef>
              </a:pPr>
              <a:t>65</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4178056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dirty="0">
              <a:latin typeface="Times New Roman" panose="02020603050405020304" pitchFamily="18" charset="0"/>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68E0A2B-3EFD-4DF6-BFFB-5663B581B2C6}" type="slidenum">
              <a:rPr lang="en-US" altLang="en-US" sz="1300">
                <a:latin typeface="Times New Roman" panose="02020603050405020304" pitchFamily="18" charset="0"/>
              </a:rPr>
              <a:pPr eaLnBrk="0" hangingPunct="0">
                <a:spcBef>
                  <a:spcPct val="0"/>
                </a:spcBef>
              </a:pPr>
              <a:t>66</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2575160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1083170-4DD8-40FD-A727-BB28A3F7ACCD}" type="slidenum">
              <a:rPr lang="en-US" altLang="en-US" sz="1300">
                <a:latin typeface="Times New Roman" panose="02020603050405020304" pitchFamily="18" charset="0"/>
              </a:rPr>
              <a:pPr eaLnBrk="0" hangingPunct="0">
                <a:spcBef>
                  <a:spcPct val="0"/>
                </a:spcBef>
              </a:pPr>
              <a:t>67</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1518795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dirty="0">
              <a:latin typeface="Times New Roman" panose="02020603050405020304" pitchFamily="18" charset="0"/>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68E0A2B-3EFD-4DF6-BFFB-5663B581B2C6}" type="slidenum">
              <a:rPr lang="en-US" altLang="en-US" sz="1300">
                <a:latin typeface="Times New Roman" panose="02020603050405020304" pitchFamily="18" charset="0"/>
              </a:rPr>
              <a:pPr eaLnBrk="0" hangingPunct="0">
                <a:spcBef>
                  <a:spcPct val="0"/>
                </a:spcBef>
              </a:pPr>
              <a:t>68</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3213909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72</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753615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88</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1060089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17244" indent="-275863" eaLnBrk="0" hangingPunct="0">
              <a:defRPr>
                <a:solidFill>
                  <a:schemeClr val="tx1"/>
                </a:solidFill>
                <a:latin typeface="Times New Roman" pitchFamily="18" charset="0"/>
              </a:defRPr>
            </a:lvl2pPr>
            <a:lvl3pPr marL="1103452" indent="-220690" eaLnBrk="0" hangingPunct="0">
              <a:defRPr>
                <a:solidFill>
                  <a:schemeClr val="tx1"/>
                </a:solidFill>
                <a:latin typeface="Times New Roman" pitchFamily="18" charset="0"/>
              </a:defRPr>
            </a:lvl3pPr>
            <a:lvl4pPr marL="1544833" indent="-220690" eaLnBrk="0" hangingPunct="0">
              <a:defRPr>
                <a:solidFill>
                  <a:schemeClr val="tx1"/>
                </a:solidFill>
                <a:latin typeface="Times New Roman" pitchFamily="18" charset="0"/>
              </a:defRPr>
            </a:lvl4pPr>
            <a:lvl5pPr marL="1986214" indent="-220690" eaLnBrk="0" hangingPunct="0">
              <a:defRPr>
                <a:solidFill>
                  <a:schemeClr val="tx1"/>
                </a:solidFill>
                <a:latin typeface="Times New Roman" pitchFamily="18" charset="0"/>
              </a:defRPr>
            </a:lvl5pPr>
            <a:lvl6pPr marL="2427595" indent="-220690" eaLnBrk="0" fontAlgn="base" hangingPunct="0">
              <a:spcBef>
                <a:spcPct val="0"/>
              </a:spcBef>
              <a:spcAft>
                <a:spcPct val="0"/>
              </a:spcAft>
              <a:defRPr>
                <a:solidFill>
                  <a:schemeClr val="tx1"/>
                </a:solidFill>
                <a:latin typeface="Times New Roman" pitchFamily="18" charset="0"/>
              </a:defRPr>
            </a:lvl6pPr>
            <a:lvl7pPr marL="2868976" indent="-220690" eaLnBrk="0" fontAlgn="base" hangingPunct="0">
              <a:spcBef>
                <a:spcPct val="0"/>
              </a:spcBef>
              <a:spcAft>
                <a:spcPct val="0"/>
              </a:spcAft>
              <a:defRPr>
                <a:solidFill>
                  <a:schemeClr val="tx1"/>
                </a:solidFill>
                <a:latin typeface="Times New Roman" pitchFamily="18" charset="0"/>
              </a:defRPr>
            </a:lvl7pPr>
            <a:lvl8pPr marL="3310357" indent="-220690" eaLnBrk="0" fontAlgn="base" hangingPunct="0">
              <a:spcBef>
                <a:spcPct val="0"/>
              </a:spcBef>
              <a:spcAft>
                <a:spcPct val="0"/>
              </a:spcAft>
              <a:defRPr>
                <a:solidFill>
                  <a:schemeClr val="tx1"/>
                </a:solidFill>
                <a:latin typeface="Times New Roman" pitchFamily="18" charset="0"/>
              </a:defRPr>
            </a:lvl8pPr>
            <a:lvl9pPr marL="3751737" indent="-220690" eaLnBrk="0" fontAlgn="base" hangingPunct="0">
              <a:spcBef>
                <a:spcPct val="0"/>
              </a:spcBef>
              <a:spcAft>
                <a:spcPct val="0"/>
              </a:spcAft>
              <a:defRPr>
                <a:solidFill>
                  <a:schemeClr val="tx1"/>
                </a:solidFill>
                <a:latin typeface="Times New Roman" pitchFamily="18" charset="0"/>
              </a:defRPr>
            </a:lvl9pPr>
          </a:lstStyle>
          <a:p>
            <a:fld id="{0A601B67-50E5-4821-A4FD-5C2198B6E7D7}" type="slidenum">
              <a:rPr lang="en-US" altLang="en-US" smtClean="0"/>
              <a:pPr/>
              <a:t>89</a:t>
            </a:fld>
            <a:endParaRPr lang="en-US" altLang="en-US"/>
          </a:p>
        </p:txBody>
      </p:sp>
    </p:spTree>
    <p:extLst>
      <p:ext uri="{BB962C8B-B14F-4D97-AF65-F5344CB8AC3E}">
        <p14:creationId xmlns:p14="http://schemas.microsoft.com/office/powerpoint/2010/main" val="1049325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17244" indent="-275863" eaLnBrk="0" hangingPunct="0">
              <a:defRPr>
                <a:solidFill>
                  <a:schemeClr val="tx1"/>
                </a:solidFill>
                <a:latin typeface="Times New Roman" pitchFamily="18" charset="0"/>
              </a:defRPr>
            </a:lvl2pPr>
            <a:lvl3pPr marL="1103452" indent="-220690" eaLnBrk="0" hangingPunct="0">
              <a:defRPr>
                <a:solidFill>
                  <a:schemeClr val="tx1"/>
                </a:solidFill>
                <a:latin typeface="Times New Roman" pitchFamily="18" charset="0"/>
              </a:defRPr>
            </a:lvl3pPr>
            <a:lvl4pPr marL="1544833" indent="-220690" eaLnBrk="0" hangingPunct="0">
              <a:defRPr>
                <a:solidFill>
                  <a:schemeClr val="tx1"/>
                </a:solidFill>
                <a:latin typeface="Times New Roman" pitchFamily="18" charset="0"/>
              </a:defRPr>
            </a:lvl4pPr>
            <a:lvl5pPr marL="1986214" indent="-220690" eaLnBrk="0" hangingPunct="0">
              <a:defRPr>
                <a:solidFill>
                  <a:schemeClr val="tx1"/>
                </a:solidFill>
                <a:latin typeface="Times New Roman" pitchFamily="18" charset="0"/>
              </a:defRPr>
            </a:lvl5pPr>
            <a:lvl6pPr marL="2427595" indent="-220690" eaLnBrk="0" fontAlgn="base" hangingPunct="0">
              <a:spcBef>
                <a:spcPct val="0"/>
              </a:spcBef>
              <a:spcAft>
                <a:spcPct val="0"/>
              </a:spcAft>
              <a:defRPr>
                <a:solidFill>
                  <a:schemeClr val="tx1"/>
                </a:solidFill>
                <a:latin typeface="Times New Roman" pitchFamily="18" charset="0"/>
              </a:defRPr>
            </a:lvl6pPr>
            <a:lvl7pPr marL="2868976" indent="-220690" eaLnBrk="0" fontAlgn="base" hangingPunct="0">
              <a:spcBef>
                <a:spcPct val="0"/>
              </a:spcBef>
              <a:spcAft>
                <a:spcPct val="0"/>
              </a:spcAft>
              <a:defRPr>
                <a:solidFill>
                  <a:schemeClr val="tx1"/>
                </a:solidFill>
                <a:latin typeface="Times New Roman" pitchFamily="18" charset="0"/>
              </a:defRPr>
            </a:lvl7pPr>
            <a:lvl8pPr marL="3310357" indent="-220690" eaLnBrk="0" fontAlgn="base" hangingPunct="0">
              <a:spcBef>
                <a:spcPct val="0"/>
              </a:spcBef>
              <a:spcAft>
                <a:spcPct val="0"/>
              </a:spcAft>
              <a:defRPr>
                <a:solidFill>
                  <a:schemeClr val="tx1"/>
                </a:solidFill>
                <a:latin typeface="Times New Roman" pitchFamily="18" charset="0"/>
              </a:defRPr>
            </a:lvl8pPr>
            <a:lvl9pPr marL="3751737" indent="-220690" eaLnBrk="0" fontAlgn="base" hangingPunct="0">
              <a:spcBef>
                <a:spcPct val="0"/>
              </a:spcBef>
              <a:spcAft>
                <a:spcPct val="0"/>
              </a:spcAft>
              <a:defRPr>
                <a:solidFill>
                  <a:schemeClr val="tx1"/>
                </a:solidFill>
                <a:latin typeface="Times New Roman" pitchFamily="18" charset="0"/>
              </a:defRPr>
            </a:lvl9pPr>
          </a:lstStyle>
          <a:p>
            <a:fld id="{0A601B67-50E5-4821-A4FD-5C2198B6E7D7}" type="slidenum">
              <a:rPr lang="en-US" altLang="en-US" smtClean="0"/>
              <a:pPr/>
              <a:t>90</a:t>
            </a:fld>
            <a:endParaRPr lang="en-US" altLang="en-US"/>
          </a:p>
        </p:txBody>
      </p:sp>
    </p:spTree>
    <p:extLst>
      <p:ext uri="{BB962C8B-B14F-4D97-AF65-F5344CB8AC3E}">
        <p14:creationId xmlns:p14="http://schemas.microsoft.com/office/powerpoint/2010/main" val="2251311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91</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2358920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92</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3702874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7B450-8359-41E6-8904-E35FB124ED93}" type="slidenum">
              <a:rPr lang="en-US" altLang="en-US"/>
              <a:pPr/>
              <a:t>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717731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0A3F388E-2A62-488B-B709-E838E32CDE2E}" type="slidenum">
              <a:rPr lang="en-US" altLang="en-US" sz="1300"/>
              <a:pPr/>
              <a:t>93</a:t>
            </a:fld>
            <a:endParaRPr lang="en-US" altLang="en-US" sz="13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sz="1700" dirty="0">
              <a:latin typeface="Times New Roman" pitchFamily="18" charset="0"/>
            </a:endParaRPr>
          </a:p>
        </p:txBody>
      </p:sp>
    </p:spTree>
    <p:extLst>
      <p:ext uri="{BB962C8B-B14F-4D97-AF65-F5344CB8AC3E}">
        <p14:creationId xmlns:p14="http://schemas.microsoft.com/office/powerpoint/2010/main" val="1332313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94</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291452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95</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219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96</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3321780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0489A76A-737B-4749-AB4D-641481C27F98}" type="slidenum">
              <a:rPr lang="en-US" altLang="en-US" sz="1300"/>
              <a:pPr/>
              <a:t>98</a:t>
            </a:fld>
            <a:endParaRPr lang="en-US" altLang="en-US" sz="13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632507" y="4651472"/>
            <a:ext cx="5617870" cy="418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ndParaRPr>
          </a:p>
        </p:txBody>
      </p:sp>
      <p:grpSp>
        <p:nvGrpSpPr>
          <p:cNvPr id="34821" name="Group 50"/>
          <p:cNvGrpSpPr>
            <a:grpSpLocks/>
          </p:cNvGrpSpPr>
          <p:nvPr/>
        </p:nvGrpSpPr>
        <p:grpSpPr bwMode="auto">
          <a:xfrm>
            <a:off x="2921720" y="6655515"/>
            <a:ext cx="2903430" cy="2102551"/>
            <a:chOff x="3040857" y="6155531"/>
            <a:chExt cx="3024839" cy="2169379"/>
          </a:xfrm>
        </p:grpSpPr>
        <p:sp>
          <p:nvSpPr>
            <p:cNvPr id="7" name="Arc 6"/>
            <p:cNvSpPr/>
            <p:nvPr/>
          </p:nvSpPr>
          <p:spPr>
            <a:xfrm>
              <a:off x="3078965" y="6155531"/>
              <a:ext cx="577975" cy="708304"/>
            </a:xfrm>
            <a:prstGeom prst="arc">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Arc 8"/>
            <p:cNvSpPr>
              <a:spLocks/>
            </p:cNvSpPr>
            <p:nvPr/>
          </p:nvSpPr>
          <p:spPr>
            <a:xfrm flipH="1">
              <a:off x="3042444" y="6155531"/>
              <a:ext cx="651015" cy="701951"/>
            </a:xfrm>
            <a:prstGeom prst="arc">
              <a:avLst>
                <a:gd name="adj1" fmla="val 16200000"/>
                <a:gd name="adj2" fmla="val 30354"/>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1" name="Straight Connector 10"/>
            <p:cNvCxnSpPr>
              <a:stCxn id="7" idx="2"/>
            </p:cNvCxnSpPr>
            <p:nvPr/>
          </p:nvCxnSpPr>
          <p:spPr>
            <a:xfrm rot="5400000">
              <a:off x="3371872" y="6794752"/>
              <a:ext cx="5701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758169" y="6790782"/>
              <a:ext cx="56854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3040857" y="7067115"/>
              <a:ext cx="616083" cy="47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219438" y="7352184"/>
              <a:ext cx="57013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847077" y="7419679"/>
              <a:ext cx="7051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3275837" y="6781259"/>
              <a:ext cx="228690" cy="762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3199621" y="6781259"/>
              <a:ext cx="228690" cy="762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3428291" y="6933712"/>
              <a:ext cx="762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3199641" y="6933712"/>
              <a:ext cx="15243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3352074" y="6705022"/>
              <a:ext cx="15243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flipV="1">
              <a:off x="3199641" y="6705022"/>
              <a:ext cx="762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3016213" y="6883687"/>
              <a:ext cx="36685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321078" y="6888452"/>
              <a:ext cx="36685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837" name="TextBox 38"/>
            <p:cNvSpPr txBox="1">
              <a:spLocks noChangeArrowheads="1"/>
            </p:cNvSpPr>
            <p:nvPr/>
          </p:nvSpPr>
          <p:spPr bwMode="auto">
            <a:xfrm>
              <a:off x="4143375" y="6734149"/>
              <a:ext cx="19223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900">
                  <a:latin typeface="Arial" charset="0"/>
                  <a:cs typeface="Arial" charset="0"/>
                </a:rPr>
                <a:t>flat side of LED</a:t>
              </a:r>
            </a:p>
          </p:txBody>
        </p:sp>
        <p:cxnSp>
          <p:nvCxnSpPr>
            <p:cNvPr id="41" name="Straight Arrow Connector 40"/>
            <p:cNvCxnSpPr>
              <a:stCxn id="34837" idx="1"/>
            </p:cNvCxnSpPr>
            <p:nvPr/>
          </p:nvCxnSpPr>
          <p:spPr>
            <a:xfrm rot="10800000">
              <a:off x="3693460" y="6933712"/>
              <a:ext cx="44936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39" name="TextBox 42"/>
            <p:cNvSpPr txBox="1">
              <a:spLocks noChangeArrowheads="1"/>
            </p:cNvSpPr>
            <p:nvPr/>
          </p:nvSpPr>
          <p:spPr bwMode="auto">
            <a:xfrm>
              <a:off x="4143377" y="7372290"/>
              <a:ext cx="16257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900">
                  <a:latin typeface="Arial" charset="0"/>
                  <a:cs typeface="Arial" charset="0"/>
                </a:rPr>
                <a:t>diagonal slot</a:t>
              </a:r>
            </a:p>
          </p:txBody>
        </p:sp>
        <p:cxnSp>
          <p:nvCxnSpPr>
            <p:cNvPr id="44" name="Straight Arrow Connector 43"/>
            <p:cNvCxnSpPr/>
            <p:nvPr/>
          </p:nvCxnSpPr>
          <p:spPr>
            <a:xfrm rot="10800000">
              <a:off x="3428291" y="6995650"/>
              <a:ext cx="714529" cy="64160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41" name="TextBox 46"/>
            <p:cNvSpPr txBox="1">
              <a:spLocks noChangeArrowheads="1"/>
            </p:cNvSpPr>
            <p:nvPr/>
          </p:nvSpPr>
          <p:spPr bwMode="auto">
            <a:xfrm>
              <a:off x="4214814" y="7924800"/>
              <a:ext cx="13099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900">
                  <a:latin typeface="Arial" charset="0"/>
                  <a:cs typeface="Arial" charset="0"/>
                </a:rPr>
                <a:t>short lead</a:t>
              </a:r>
            </a:p>
          </p:txBody>
        </p:sp>
        <p:cxnSp>
          <p:nvCxnSpPr>
            <p:cNvPr id="48" name="Straight Arrow Connector 47"/>
            <p:cNvCxnSpPr>
              <a:stCxn id="34841" idx="1"/>
            </p:cNvCxnSpPr>
            <p:nvPr/>
          </p:nvCxnSpPr>
          <p:spPr>
            <a:xfrm rot="10800000">
              <a:off x="3580723" y="7705541"/>
              <a:ext cx="633549" cy="41926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8841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BE24CA8E-C8FE-445B-B7C2-327AECFCC818}" type="slidenum">
              <a:rPr lang="en-US" altLang="en-US" sz="1300"/>
              <a:pPr/>
              <a:t>99</a:t>
            </a:fld>
            <a:endParaRPr lang="en-US" altLang="en-US" sz="1300"/>
          </a:p>
        </p:txBody>
      </p:sp>
      <p:sp>
        <p:nvSpPr>
          <p:cNvPr id="38915"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a:defRPr/>
            </a:pPr>
            <a:endParaRPr lang="en-US" sz="1900" dirty="0">
              <a:latin typeface="Times New Roman" pitchFamily="18" charset="0"/>
            </a:endParaRPr>
          </a:p>
        </p:txBody>
      </p:sp>
    </p:spTree>
    <p:extLst>
      <p:ext uri="{BB962C8B-B14F-4D97-AF65-F5344CB8AC3E}">
        <p14:creationId xmlns:p14="http://schemas.microsoft.com/office/powerpoint/2010/main" val="999297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7CA14DB4-CFED-4D22-893A-ECCEA220ACA2}" type="slidenum">
              <a:rPr lang="en-US" smtClean="0">
                <a:latin typeface="Times New Roman" pitchFamily="18" charset="0"/>
              </a:rPr>
              <a:pPr/>
              <a:t>100</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marL="0" indent="0">
              <a:buNone/>
            </a:pPr>
            <a:endParaRPr lang="en-US" sz="1900" dirty="0">
              <a:latin typeface="Times New Roman" pitchFamily="18" charset="0"/>
            </a:endParaRPr>
          </a:p>
        </p:txBody>
      </p:sp>
    </p:spTree>
    <p:extLst>
      <p:ext uri="{BB962C8B-B14F-4D97-AF65-F5344CB8AC3E}">
        <p14:creationId xmlns:p14="http://schemas.microsoft.com/office/powerpoint/2010/main" val="10274538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7103E736-525C-4FC0-BD49-07C5FA429F5A}" type="slidenum">
              <a:rPr lang="en-US" altLang="en-US" sz="1300"/>
              <a:pPr/>
              <a:t>101</a:t>
            </a:fld>
            <a:endParaRPr lang="en-US" altLang="en-US" sz="13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16158738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102</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454397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103</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14058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540BE18-6A43-4CF7-8B82-1549ED23EDDA}" type="slidenum">
              <a:rPr lang="en-US"/>
              <a:pPr fontAlgn="base">
                <a:spcBef>
                  <a:spcPct val="0"/>
                </a:spcBef>
                <a:spcAft>
                  <a:spcPct val="0"/>
                </a:spcAft>
              </a:pPr>
              <a:t>11</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49397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104</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781798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112</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9172515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116</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19514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0EFDE7-9BED-4029-8E5F-A334BAF6ECC9}" type="slidenum">
              <a:rPr lang="en-US" altLang="en-US" smtClean="0"/>
              <a:pPr/>
              <a:t>12</a:t>
            </a:fld>
            <a:endParaRPr lang="en-US" altLang="en-US"/>
          </a:p>
        </p:txBody>
      </p:sp>
      <p:sp>
        <p:nvSpPr>
          <p:cNvPr id="5" name="Footer Placeholder 4"/>
          <p:cNvSpPr>
            <a:spLocks noGrp="1"/>
          </p:cNvSpPr>
          <p:nvPr>
            <p:ph type="ftr" sz="quarter" idx="11"/>
          </p:nvPr>
        </p:nvSpPr>
        <p:spPr/>
        <p:txBody>
          <a:bodyPr/>
          <a:lstStyle/>
          <a:p>
            <a:endParaRPr lang="en-US" altLang="en-US"/>
          </a:p>
        </p:txBody>
      </p:sp>
    </p:spTree>
    <p:extLst>
      <p:ext uri="{BB962C8B-B14F-4D97-AF65-F5344CB8AC3E}">
        <p14:creationId xmlns:p14="http://schemas.microsoft.com/office/powerpoint/2010/main" val="1417661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13</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507421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14</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383310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15</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672757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42925" y="2914650"/>
            <a:ext cx="81534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lgn="ctr">
              <a:defRPr sz="3600"/>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542925" y="3638550"/>
            <a:ext cx="8153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lgn="ctr">
              <a:buFontTx/>
              <a:buNone/>
              <a:defRPr sz="2400"/>
            </a:lvl1pPr>
          </a:lstStyle>
          <a:p>
            <a:pPr lvl="0"/>
            <a:r>
              <a:rPr lang="en-US" alt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96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0825" y="808038"/>
            <a:ext cx="21717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 y="808038"/>
            <a:ext cx="63627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51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11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31052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581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2057400"/>
            <a:ext cx="3581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412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52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624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80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373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65270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5725" y="808038"/>
            <a:ext cx="86868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066800" y="2057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1" fontAlgn="base" hangingPunct="1">
        <a:spcBef>
          <a:spcPct val="0"/>
        </a:spcBef>
        <a:spcAft>
          <a:spcPct val="0"/>
        </a:spcAft>
        <a:defRPr sz="4400" kern="12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Microsoft Sans Serif" panose="020B0604020202020204" pitchFamily="34" charset="0"/>
        </a:defRPr>
      </a:lvl2pPr>
      <a:lvl3pPr algn="l" rtl="0" eaLnBrk="1" fontAlgn="base" hangingPunct="1">
        <a:spcBef>
          <a:spcPct val="0"/>
        </a:spcBef>
        <a:spcAft>
          <a:spcPct val="0"/>
        </a:spcAft>
        <a:defRPr sz="4400">
          <a:solidFill>
            <a:schemeClr val="bg1"/>
          </a:solidFill>
          <a:latin typeface="Microsoft Sans Serif" panose="020B0604020202020204" pitchFamily="34" charset="0"/>
        </a:defRPr>
      </a:lvl3pPr>
      <a:lvl4pPr algn="l" rtl="0" eaLnBrk="1" fontAlgn="base" hangingPunct="1">
        <a:spcBef>
          <a:spcPct val="0"/>
        </a:spcBef>
        <a:spcAft>
          <a:spcPct val="0"/>
        </a:spcAft>
        <a:defRPr sz="4400">
          <a:solidFill>
            <a:schemeClr val="bg1"/>
          </a:solidFill>
          <a:latin typeface="Microsoft Sans Serif" panose="020B0604020202020204" pitchFamily="34" charset="0"/>
        </a:defRPr>
      </a:lvl4pPr>
      <a:lvl5pPr algn="l" rtl="0" eaLnBrk="1" fontAlgn="base" hangingPunct="1">
        <a:spcBef>
          <a:spcPct val="0"/>
        </a:spcBef>
        <a:spcAft>
          <a:spcPct val="0"/>
        </a:spcAft>
        <a:defRPr sz="4400">
          <a:solidFill>
            <a:schemeClr val="bg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bg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bg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bg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bg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ideo" Target="https://www.youtube.com/embed/z8qfhFXjsrw" TargetMode="Externa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0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9.jpg"/><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9.jpg"/><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13.jpg"/><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120.jpg"/></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kYwNj9uauJ4" TargetMode="External"/><Relationship Id="rId5" Type="http://schemas.openxmlformats.org/officeDocument/2006/relationships/image" Target="../media/image13.jpe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8jB6hDUqN0Y" TargetMode="External"/><Relationship Id="rId5" Type="http://schemas.openxmlformats.org/officeDocument/2006/relationships/image" Target="../media/image19.jpe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gif"/><Relationship Id="rId4" Type="http://schemas.openxmlformats.org/officeDocument/2006/relationships/image" Target="../media/image24.gif"/></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ideo" Target="https://www.youtube.com/embed/pMIEZwaybWI" TargetMode="Externa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2.xml"/><Relationship Id="rId1" Type="http://schemas.openxmlformats.org/officeDocument/2006/relationships/video" Target="https://www.youtube.com/embed/1FksMbSiCdI" TargetMode="Externa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2.xml"/><Relationship Id="rId1" Type="http://schemas.openxmlformats.org/officeDocument/2006/relationships/video" Target="https://www.youtube.com/embed/IpkkfK937mU" TargetMode="Externa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4.xml"/><Relationship Id="rId1" Type="http://schemas.openxmlformats.org/officeDocument/2006/relationships/video" Target="https://www.youtube.com/embed/bG7yW9FigJA" TargetMode="Externa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83.jpeg"/></Relationships>
</file>

<file path=ppt/slides/_rels/slide8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hyperlink" Target="https://electronicsmb.com/kit_details.html" TargetMode="External"/><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87.jpg"/><Relationship Id="rId4" Type="http://schemas.openxmlformats.org/officeDocument/2006/relationships/image" Target="../media/image86.jpg"/></Relationships>
</file>

<file path=ppt/slides/_rels/slide8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9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9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9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subTitle" idx="1"/>
          </p:nvPr>
        </p:nvSpPr>
        <p:spPr>
          <a:xfrm>
            <a:off x="542925" y="3800403"/>
            <a:ext cx="8153400" cy="93345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pPr algn="r"/>
            <a:r>
              <a:rPr lang="en-US" altLang="en-US" dirty="0">
                <a:effectLst>
                  <a:outerShdw blurRad="38100" dist="38100" dir="2700000" algn="tl">
                    <a:srgbClr val="000000">
                      <a:alpha val="43137"/>
                    </a:srgbClr>
                  </a:outerShdw>
                </a:effectLst>
              </a:rPr>
              <a:t>Troops 344 and 9344</a:t>
            </a:r>
          </a:p>
          <a:p>
            <a:pPr algn="r"/>
            <a:r>
              <a:rPr lang="en-US" altLang="en-US" dirty="0">
                <a:effectLst>
                  <a:outerShdw blurRad="38100" dist="38100" dir="2700000" algn="tl">
                    <a:srgbClr val="000000">
                      <a:alpha val="43137"/>
                    </a:srgbClr>
                  </a:outerShdw>
                </a:effectLst>
              </a:rPr>
              <a:t>Pemberville, OH</a:t>
            </a:r>
          </a:p>
          <a:p>
            <a:endParaRPr lang="en-US" altLang="en-US" dirty="0"/>
          </a:p>
        </p:txBody>
      </p:sp>
      <p:sp>
        <p:nvSpPr>
          <p:cNvPr id="2053" name="Rectangle 5"/>
          <p:cNvSpPr>
            <a:spLocks noGrp="1" noChangeArrowheads="1"/>
          </p:cNvSpPr>
          <p:nvPr>
            <p:ph type="ctrTitle"/>
          </p:nvPr>
        </p:nvSpPr>
        <p:spPr>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pPr algn="r"/>
            <a:r>
              <a:rPr lang="en-US" altLang="en-US" sz="4800" dirty="0">
                <a:effectLst>
                  <a:outerShdw blurRad="38100" dist="38100" dir="2700000" algn="tl">
                    <a:srgbClr val="000000">
                      <a:alpha val="43137"/>
                    </a:srgbClr>
                  </a:outerShdw>
                </a:effectLst>
              </a:rPr>
              <a:t>Electronics Merit Badge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90836"/>
            <a:ext cx="1352478" cy="13524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2137" y="152400"/>
            <a:ext cx="6943725" cy="715962"/>
          </a:xfrm>
        </p:spPr>
        <p:txBody>
          <a:bodyPr/>
          <a:lstStyle/>
          <a:p>
            <a:r>
              <a:rPr lang="en-US" altLang="en-US" sz="4000" dirty="0">
                <a:solidFill>
                  <a:schemeClr val="tx1"/>
                </a:solidFill>
              </a:rPr>
              <a:t>Voltage</a:t>
            </a:r>
            <a:endParaRPr lang="en-US" sz="4000" dirty="0">
              <a:solidFill>
                <a:schemeClr val="tx1"/>
              </a:solidFill>
            </a:endParaRPr>
          </a:p>
        </p:txBody>
      </p:sp>
      <p:pic>
        <p:nvPicPr>
          <p:cNvPr id="6" name="z8qfhFXjsrw"/>
          <p:cNvPicPr>
            <a:picLocks noGrp="1" noRot="1" noChangeAspect="1"/>
          </p:cNvPicPr>
          <p:nvPr>
            <p:ph idx="1"/>
            <a:videoFile r:link="rId1"/>
          </p:nvPr>
        </p:nvPicPr>
        <p:blipFill>
          <a:blip r:embed="rId4"/>
          <a:stretch>
            <a:fillRect/>
          </a:stretch>
        </p:blipFill>
        <p:spPr>
          <a:xfrm>
            <a:off x="1981200" y="1143000"/>
            <a:ext cx="6908800" cy="3886200"/>
          </a:xfrm>
          <a:prstGeom prst="rect">
            <a:avLst/>
          </a:prstGeom>
        </p:spPr>
      </p:pic>
      <p:sp>
        <p:nvSpPr>
          <p:cNvPr id="7" name="TextBox 6"/>
          <p:cNvSpPr txBox="1"/>
          <p:nvPr/>
        </p:nvSpPr>
        <p:spPr>
          <a:xfrm>
            <a:off x="1981200" y="5105400"/>
            <a:ext cx="6934200" cy="400110"/>
          </a:xfrm>
          <a:prstGeom prst="rect">
            <a:avLst/>
          </a:prstGeom>
          <a:noFill/>
        </p:spPr>
        <p:txBody>
          <a:bodyPr wrap="square" rtlCol="0">
            <a:spAutoFit/>
          </a:bodyPr>
          <a:lstStyle/>
          <a:p>
            <a:r>
              <a:rPr lang="en-US" sz="2000" dirty="0"/>
              <a:t>Click on the above video to better understand voltage.</a:t>
            </a:r>
          </a:p>
        </p:txBody>
      </p:sp>
    </p:spTree>
    <p:extLst>
      <p:ext uri="{BB962C8B-B14F-4D97-AF65-F5344CB8AC3E}">
        <p14:creationId xmlns:p14="http://schemas.microsoft.com/office/powerpoint/2010/main" val="22371910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7417" name="Text Box 83"/>
          <p:cNvSpPr txBox="1">
            <a:spLocks noChangeArrowheads="1"/>
          </p:cNvSpPr>
          <p:nvPr/>
        </p:nvSpPr>
        <p:spPr bwMode="auto">
          <a:xfrm>
            <a:off x="1905000" y="3762368"/>
            <a:ext cx="6781800" cy="2862322"/>
          </a:xfrm>
          <a:prstGeom prst="rect">
            <a:avLst/>
          </a:prstGeom>
          <a:noFill/>
          <a:ln w="9525">
            <a:noFill/>
            <a:miter lim="800000"/>
            <a:headEnd/>
            <a:tailEnd/>
          </a:ln>
        </p:spPr>
        <p:txBody>
          <a:bodyPr wrap="square">
            <a:spAutoFit/>
          </a:bodyPr>
          <a:lstStyle/>
          <a:p>
            <a:pPr marL="285750" indent="-285750" algn="l" eaLnBrk="0" hangingPunct="0">
              <a:buFont typeface="Arial" panose="020B0604020202020204" pitchFamily="34" charset="0"/>
              <a:buChar char="•"/>
            </a:pPr>
            <a:r>
              <a:rPr lang="en-US" sz="1800" dirty="0">
                <a:latin typeface="+mn-lt"/>
              </a:rPr>
              <a:t>Inspect board for good solder joints and for no solder shorts. </a:t>
            </a:r>
          </a:p>
          <a:p>
            <a:pPr marL="285750" indent="-285750" algn="l" eaLnBrk="0" hangingPunct="0">
              <a:buFont typeface="Arial" panose="020B0604020202020204" pitchFamily="34" charset="0"/>
              <a:buChar char="•"/>
            </a:pPr>
            <a:r>
              <a:rPr lang="en-US" sz="1800" dirty="0">
                <a:latin typeface="+mn-lt"/>
              </a:rPr>
              <a:t>Make sure resistors are in the right place.</a:t>
            </a:r>
          </a:p>
          <a:p>
            <a:pPr marL="285750" indent="-285750" algn="l" eaLnBrk="0" hangingPunct="0">
              <a:buFont typeface="Arial" panose="020B0604020202020204" pitchFamily="34" charset="0"/>
              <a:buChar char="•"/>
            </a:pPr>
            <a:r>
              <a:rPr lang="en-US" sz="1800" dirty="0">
                <a:latin typeface="+mn-lt"/>
              </a:rPr>
              <a:t>Make sure the LEDs are not in backwards.</a:t>
            </a:r>
          </a:p>
          <a:p>
            <a:pPr marL="285750" indent="-285750" algn="l" eaLnBrk="0" hangingPunct="0">
              <a:buFont typeface="Arial" panose="020B0604020202020204" pitchFamily="34" charset="0"/>
              <a:buChar char="•"/>
            </a:pPr>
            <a:r>
              <a:rPr lang="en-US" sz="1800" dirty="0">
                <a:latin typeface="+mn-lt"/>
              </a:rPr>
              <a:t>Insert the batteries into the battery holder. Be sure to get the polarity + and - correct.</a:t>
            </a:r>
          </a:p>
          <a:p>
            <a:pPr marL="285750" indent="-285750" algn="l" eaLnBrk="0" hangingPunct="0">
              <a:buFont typeface="Arial" panose="020B0604020202020204" pitchFamily="34" charset="0"/>
              <a:buChar char="•"/>
            </a:pPr>
            <a:r>
              <a:rPr lang="en-US" sz="1800" dirty="0">
                <a:latin typeface="+mn-lt"/>
              </a:rPr>
              <a:t>Slide </a:t>
            </a:r>
            <a:r>
              <a:rPr lang="en-US" sz="1800" b="1" dirty="0">
                <a:latin typeface="+mn-lt"/>
              </a:rPr>
              <a:t>S3</a:t>
            </a:r>
            <a:r>
              <a:rPr lang="en-US" sz="1800" dirty="0">
                <a:latin typeface="+mn-lt"/>
              </a:rPr>
              <a:t> to </a:t>
            </a:r>
            <a:r>
              <a:rPr lang="en-US" sz="1800" b="1" dirty="0">
                <a:latin typeface="+mn-lt"/>
              </a:rPr>
              <a:t>ON</a:t>
            </a:r>
            <a:r>
              <a:rPr lang="en-US" sz="1800" dirty="0">
                <a:latin typeface="+mn-lt"/>
              </a:rPr>
              <a:t>. </a:t>
            </a:r>
          </a:p>
          <a:p>
            <a:pPr marL="285750" indent="-285750" algn="l" eaLnBrk="0" hangingPunct="0">
              <a:buFont typeface="Arial" panose="020B0604020202020204" pitchFamily="34" charset="0"/>
              <a:buChar char="•"/>
            </a:pPr>
            <a:r>
              <a:rPr lang="en-US" sz="1800" b="1" dirty="0">
                <a:latin typeface="+mn-lt"/>
              </a:rPr>
              <a:t>Push S1 </a:t>
            </a:r>
            <a:r>
              <a:rPr lang="en-US" sz="1800" dirty="0">
                <a:latin typeface="+mn-lt"/>
              </a:rPr>
              <a:t>to run. </a:t>
            </a:r>
          </a:p>
          <a:p>
            <a:pPr marL="285750" indent="-285750" algn="l" eaLnBrk="0" hangingPunct="0">
              <a:buFont typeface="Arial" panose="020B0604020202020204" pitchFamily="34" charset="0"/>
              <a:buChar char="•"/>
            </a:pPr>
            <a:r>
              <a:rPr lang="en-US" sz="1800" b="1" dirty="0">
                <a:latin typeface="+mn-lt"/>
              </a:rPr>
              <a:t>Push S2 </a:t>
            </a:r>
            <a:r>
              <a:rPr lang="en-US" sz="1800" dirty="0">
                <a:latin typeface="+mn-lt"/>
              </a:rPr>
              <a:t>for different program modes.</a:t>
            </a:r>
          </a:p>
          <a:p>
            <a:pPr marL="285750" indent="-285750" algn="l" eaLnBrk="0" hangingPunct="0">
              <a:buFont typeface="Arial" panose="020B0604020202020204" pitchFamily="34" charset="0"/>
              <a:buChar char="•"/>
            </a:pPr>
            <a:r>
              <a:rPr lang="en-US" sz="1800" dirty="0">
                <a:latin typeface="+mn-lt"/>
              </a:rPr>
              <a:t>If the kit does not work, have </a:t>
            </a:r>
            <a:r>
              <a:rPr lang="en-US" sz="1800" dirty="0" smtClean="0">
                <a:latin typeface="+mn-lt"/>
              </a:rPr>
              <a:t>your merit badge counselor help </a:t>
            </a:r>
            <a:r>
              <a:rPr lang="en-US" sz="1800" dirty="0">
                <a:latin typeface="+mn-lt"/>
              </a:rPr>
              <a:t>you check it for problems. </a:t>
            </a:r>
          </a:p>
        </p:txBody>
      </p:sp>
      <p:sp>
        <p:nvSpPr>
          <p:cNvPr id="17431" name="Text Box 100"/>
          <p:cNvSpPr txBox="1">
            <a:spLocks noChangeArrowheads="1"/>
          </p:cNvSpPr>
          <p:nvPr/>
        </p:nvSpPr>
        <p:spPr bwMode="auto">
          <a:xfrm>
            <a:off x="1828799" y="14849"/>
            <a:ext cx="7274565" cy="584775"/>
          </a:xfrm>
          <a:prstGeom prst="rect">
            <a:avLst/>
          </a:prstGeom>
          <a:noFill/>
          <a:ln w="9525">
            <a:noFill/>
            <a:miter lim="800000"/>
            <a:headEnd/>
            <a:tailEnd/>
          </a:ln>
        </p:spPr>
        <p:txBody>
          <a:bodyPr wrap="square">
            <a:spAutoFit/>
          </a:bodyPr>
          <a:lstStyle/>
          <a:p>
            <a:pPr algn="ctr" eaLnBrk="0" hangingPunct="0"/>
            <a:r>
              <a:rPr lang="en-US" sz="3200" dirty="0">
                <a:latin typeface="+mj-lt"/>
              </a:rPr>
              <a:t>Microprocessor Controlled Counter Kit</a:t>
            </a:r>
          </a:p>
        </p:txBody>
      </p:sp>
      <p:pic>
        <p:nvPicPr>
          <p:cNvPr id="64" name="Picture 2"/>
          <p:cNvPicPr>
            <a:picLocks noChangeAspect="1" noChangeArrowheads="1"/>
          </p:cNvPicPr>
          <p:nvPr/>
        </p:nvPicPr>
        <p:blipFill>
          <a:blip r:embed="rId4" cstate="print"/>
          <a:srcRect/>
          <a:stretch>
            <a:fillRect/>
          </a:stretch>
        </p:blipFill>
        <p:spPr bwMode="auto">
          <a:xfrm>
            <a:off x="3962400" y="773875"/>
            <a:ext cx="2814241" cy="2814241"/>
          </a:xfrm>
          <a:prstGeom prst="rect">
            <a:avLst/>
          </a:prstGeom>
          <a:noFill/>
          <a:ln w="9525">
            <a:noFill/>
            <a:miter lim="800000"/>
            <a:headEnd/>
            <a:tailEnd/>
          </a:ln>
        </p:spPr>
      </p:pic>
    </p:spTree>
    <p:extLst>
      <p:ext uri="{BB962C8B-B14F-4D97-AF65-F5344CB8AC3E}">
        <p14:creationId xmlns:p14="http://schemas.microsoft.com/office/powerpoint/2010/main" val="3423778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2545" name="Text Box 24"/>
          <p:cNvSpPr txBox="1">
            <a:spLocks noChangeArrowheads="1"/>
          </p:cNvSpPr>
          <p:nvPr/>
        </p:nvSpPr>
        <p:spPr bwMode="auto">
          <a:xfrm>
            <a:off x="1848282" y="5030788"/>
            <a:ext cx="691471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6075" indent="-3460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algn="l">
              <a:buFont typeface="Arial" panose="020B0604020202020204" pitchFamily="34" charset="0"/>
              <a:buChar char="•"/>
            </a:pPr>
            <a:r>
              <a:rPr lang="en-US" altLang="en-US" sz="2000" dirty="0">
                <a:latin typeface="+mn-lt"/>
              </a:rPr>
              <a:t>Place the battery holder  in the box.  </a:t>
            </a:r>
          </a:p>
          <a:p>
            <a:pPr marL="342900" indent="-342900" algn="l">
              <a:buFont typeface="Arial" panose="020B0604020202020204" pitchFamily="34" charset="0"/>
              <a:buChar char="•"/>
            </a:pPr>
            <a:r>
              <a:rPr lang="en-US" altLang="en-US" sz="2000" dirty="0">
                <a:latin typeface="+mn-lt"/>
              </a:rPr>
              <a:t>Place foam or wad of paper filler on top of the battery. </a:t>
            </a:r>
          </a:p>
          <a:p>
            <a:pPr marL="342900" indent="-342900" algn="l">
              <a:buFont typeface="Arial" panose="020B0604020202020204" pitchFamily="34" charset="0"/>
              <a:buChar char="•"/>
            </a:pPr>
            <a:r>
              <a:rPr lang="en-US" altLang="en-US" sz="2000" dirty="0">
                <a:latin typeface="+mn-lt"/>
              </a:rPr>
              <a:t>Place the board onto the top of the box, and using the </a:t>
            </a:r>
            <a:r>
              <a:rPr lang="en-US" altLang="en-US" sz="2000" dirty="0" smtClean="0">
                <a:latin typeface="+mn-lt"/>
              </a:rPr>
              <a:t>2 screws</a:t>
            </a:r>
            <a:r>
              <a:rPr lang="en-US" altLang="en-US" sz="2000" dirty="0">
                <a:latin typeface="+mn-lt"/>
              </a:rPr>
              <a:t>, secure the board to the box.  </a:t>
            </a:r>
            <a:endParaRPr lang="en-US" altLang="en-US" sz="2000" dirty="0" smtClean="0">
              <a:latin typeface="+mn-lt"/>
            </a:endParaRPr>
          </a:p>
          <a:p>
            <a:pPr marL="342900" indent="-342900" algn="l">
              <a:buFont typeface="Arial" panose="020B0604020202020204" pitchFamily="34" charset="0"/>
              <a:buChar char="•"/>
            </a:pPr>
            <a:r>
              <a:rPr lang="en-US" altLang="en-US" sz="2000" dirty="0" smtClean="0">
                <a:latin typeface="+mn-lt"/>
              </a:rPr>
              <a:t>Place </a:t>
            </a:r>
            <a:r>
              <a:rPr lang="en-US" altLang="en-US" sz="2000" dirty="0">
                <a:latin typeface="+mn-lt"/>
              </a:rPr>
              <a:t>the screws in opposite corners.</a:t>
            </a:r>
          </a:p>
        </p:txBody>
      </p:sp>
      <p:grpSp>
        <p:nvGrpSpPr>
          <p:cNvPr id="4" name="Group 3"/>
          <p:cNvGrpSpPr>
            <a:grpSpLocks noChangeAspect="1"/>
          </p:cNvGrpSpPr>
          <p:nvPr/>
        </p:nvGrpSpPr>
        <p:grpSpPr>
          <a:xfrm>
            <a:off x="1848282" y="1444774"/>
            <a:ext cx="3269868" cy="3037541"/>
            <a:chOff x="87313" y="819150"/>
            <a:chExt cx="4374516" cy="4063703"/>
          </a:xfrm>
        </p:grpSpPr>
        <p:sp>
          <p:nvSpPr>
            <p:cNvPr id="22530" name="Text Box 2"/>
            <p:cNvSpPr txBox="1">
              <a:spLocks noChangeArrowheads="1"/>
            </p:cNvSpPr>
            <p:nvPr/>
          </p:nvSpPr>
          <p:spPr bwMode="auto">
            <a:xfrm>
              <a:off x="1608138" y="819150"/>
              <a:ext cx="1697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Completed Kit</a:t>
              </a:r>
            </a:p>
          </p:txBody>
        </p:sp>
        <p:sp>
          <p:nvSpPr>
            <p:cNvPr id="22541" name="Text Box 20"/>
            <p:cNvSpPr txBox="1">
              <a:spLocks noChangeArrowheads="1"/>
            </p:cNvSpPr>
            <p:nvPr/>
          </p:nvSpPr>
          <p:spPr bwMode="auto">
            <a:xfrm>
              <a:off x="2355850" y="4421188"/>
              <a:ext cx="657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dirty="0">
                  <a:latin typeface="+mn-lt"/>
                </a:rPr>
                <a:t>Box</a:t>
              </a:r>
            </a:p>
          </p:txBody>
        </p:sp>
        <p:sp>
          <p:nvSpPr>
            <p:cNvPr id="22543" name="Text Box 22"/>
            <p:cNvSpPr txBox="1">
              <a:spLocks noChangeArrowheads="1"/>
            </p:cNvSpPr>
            <p:nvPr/>
          </p:nvSpPr>
          <p:spPr bwMode="auto">
            <a:xfrm>
              <a:off x="87313" y="2530475"/>
              <a:ext cx="710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Filler</a:t>
              </a:r>
            </a:p>
          </p:txBody>
        </p:sp>
        <p:grpSp>
          <p:nvGrpSpPr>
            <p:cNvPr id="2" name="Group 1"/>
            <p:cNvGrpSpPr/>
            <p:nvPr/>
          </p:nvGrpSpPr>
          <p:grpSpPr>
            <a:xfrm>
              <a:off x="958217" y="1189830"/>
              <a:ext cx="3503612" cy="3313113"/>
              <a:chOff x="957263" y="1108075"/>
              <a:chExt cx="3833812" cy="3536950"/>
            </a:xfrm>
          </p:grpSpPr>
          <p:sp>
            <p:nvSpPr>
              <p:cNvPr id="22531" name="Rectangle 3"/>
              <p:cNvSpPr>
                <a:spLocks noChangeArrowheads="1"/>
              </p:cNvSpPr>
              <p:nvPr/>
            </p:nvSpPr>
            <p:spPr bwMode="auto">
              <a:xfrm>
                <a:off x="1058863" y="1960563"/>
                <a:ext cx="3708400" cy="2208212"/>
              </a:xfrm>
              <a:prstGeom prst="rect">
                <a:avLst/>
              </a:prstGeom>
              <a:solidFill>
                <a:schemeClr val="bg1"/>
              </a:solidFill>
              <a:ln w="57150">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2" name="Oval 5"/>
              <p:cNvSpPr>
                <a:spLocks noChangeArrowheads="1"/>
              </p:cNvSpPr>
              <p:nvPr/>
            </p:nvSpPr>
            <p:spPr bwMode="auto">
              <a:xfrm>
                <a:off x="2003425" y="1708150"/>
                <a:ext cx="225425" cy="37465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3" name="Oval 6"/>
              <p:cNvSpPr>
                <a:spLocks noChangeArrowheads="1"/>
              </p:cNvSpPr>
              <p:nvPr/>
            </p:nvSpPr>
            <p:spPr bwMode="auto">
              <a:xfrm>
                <a:off x="2525713" y="1717675"/>
                <a:ext cx="225425" cy="3746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4" name="Oval 7"/>
              <p:cNvSpPr>
                <a:spLocks noChangeArrowheads="1"/>
              </p:cNvSpPr>
              <p:nvPr/>
            </p:nvSpPr>
            <p:spPr bwMode="auto">
              <a:xfrm>
                <a:off x="3048000" y="1712913"/>
                <a:ext cx="225425" cy="37465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5" name="Oval 8"/>
              <p:cNvSpPr>
                <a:spLocks noChangeArrowheads="1"/>
              </p:cNvSpPr>
              <p:nvPr/>
            </p:nvSpPr>
            <p:spPr bwMode="auto">
              <a:xfrm>
                <a:off x="3557588" y="1708150"/>
                <a:ext cx="225425" cy="37465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6" name="Oval 9"/>
              <p:cNvSpPr>
                <a:spLocks noChangeArrowheads="1"/>
              </p:cNvSpPr>
              <p:nvPr/>
            </p:nvSpPr>
            <p:spPr bwMode="auto">
              <a:xfrm>
                <a:off x="4025900" y="1703388"/>
                <a:ext cx="225425" cy="3746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7" name="Oval 10"/>
              <p:cNvSpPr>
                <a:spLocks noChangeArrowheads="1"/>
              </p:cNvSpPr>
              <p:nvPr/>
            </p:nvSpPr>
            <p:spPr bwMode="auto">
              <a:xfrm>
                <a:off x="1574800" y="1727200"/>
                <a:ext cx="223838" cy="37465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8" name="Rectangle 11" descr="25%"/>
              <p:cNvSpPr>
                <a:spLocks noChangeArrowheads="1"/>
              </p:cNvSpPr>
              <p:nvPr/>
            </p:nvSpPr>
            <p:spPr bwMode="auto">
              <a:xfrm>
                <a:off x="1082675" y="1930400"/>
                <a:ext cx="3656013" cy="173038"/>
              </a:xfrm>
              <a:prstGeom prst="rect">
                <a:avLst/>
              </a:prstGeom>
              <a:pattFill prst="pct25">
                <a:fgClr>
                  <a:srgbClr val="008000"/>
                </a:fgClr>
                <a:bgClr>
                  <a:srgbClr val="FFFFFF"/>
                </a:bgClr>
              </a:patt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9" name="Rectangle 16"/>
              <p:cNvSpPr>
                <a:spLocks noChangeArrowheads="1"/>
              </p:cNvSpPr>
              <p:nvPr/>
            </p:nvSpPr>
            <p:spPr bwMode="auto">
              <a:xfrm>
                <a:off x="1577975" y="2955925"/>
                <a:ext cx="2265363" cy="1068388"/>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dirty="0">
                    <a:latin typeface="+mn-lt"/>
                  </a:rPr>
                  <a:t>9 v Battery</a:t>
                </a:r>
              </a:p>
            </p:txBody>
          </p:sp>
          <p:sp>
            <p:nvSpPr>
              <p:cNvPr id="22540" name="Rectangle 19" descr="Narrow horizontal"/>
              <p:cNvSpPr>
                <a:spLocks noChangeArrowheads="1"/>
              </p:cNvSpPr>
              <p:nvPr/>
            </p:nvSpPr>
            <p:spPr bwMode="auto">
              <a:xfrm>
                <a:off x="1708150" y="2162175"/>
                <a:ext cx="2222500" cy="765175"/>
              </a:xfrm>
              <a:prstGeom prst="rect">
                <a:avLst/>
              </a:prstGeom>
              <a:pattFill prst="narHorz">
                <a:fgClr>
                  <a:schemeClr val="folHlink"/>
                </a:fgClr>
                <a:bgClr>
                  <a:srgbClr val="FFFFFF"/>
                </a:bgClr>
              </a:patt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42" name="Line 21"/>
              <p:cNvSpPr>
                <a:spLocks noChangeShapeType="1"/>
              </p:cNvSpPr>
              <p:nvPr/>
            </p:nvSpPr>
            <p:spPr bwMode="auto">
              <a:xfrm flipV="1">
                <a:off x="3065463" y="4225925"/>
                <a:ext cx="431800" cy="4191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44" name="Line 23"/>
              <p:cNvSpPr>
                <a:spLocks noChangeShapeType="1"/>
              </p:cNvSpPr>
              <p:nvPr/>
            </p:nvSpPr>
            <p:spPr bwMode="auto">
              <a:xfrm flipV="1">
                <a:off x="957263" y="2538413"/>
                <a:ext cx="679450" cy="2301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2546" name="Group 25"/>
              <p:cNvGrpSpPr>
                <a:grpSpLocks/>
              </p:cNvGrpSpPr>
              <p:nvPr/>
            </p:nvGrpSpPr>
            <p:grpSpPr bwMode="auto">
              <a:xfrm>
                <a:off x="1003300" y="1508125"/>
                <a:ext cx="246063" cy="385763"/>
                <a:chOff x="2328" y="2096"/>
                <a:chExt cx="164" cy="443"/>
              </a:xfrm>
            </p:grpSpPr>
            <p:grpSp>
              <p:nvGrpSpPr>
                <p:cNvPr id="22573" name="Group 26"/>
                <p:cNvGrpSpPr>
                  <a:grpSpLocks/>
                </p:cNvGrpSpPr>
                <p:nvPr/>
              </p:nvGrpSpPr>
              <p:grpSpPr bwMode="auto">
                <a:xfrm>
                  <a:off x="2363" y="2098"/>
                  <a:ext cx="96" cy="441"/>
                  <a:chOff x="2305" y="2098"/>
                  <a:chExt cx="154" cy="441"/>
                </a:xfrm>
              </p:grpSpPr>
              <p:sp>
                <p:nvSpPr>
                  <p:cNvPr id="22575" name="AutoShape 27"/>
                  <p:cNvSpPr>
                    <a:spLocks noChangeArrowheads="1"/>
                  </p:cNvSpPr>
                  <p:nvPr/>
                </p:nvSpPr>
                <p:spPr bwMode="auto">
                  <a:xfrm>
                    <a:off x="2305" y="2098"/>
                    <a:ext cx="154" cy="441"/>
                  </a:xfrm>
                  <a:prstGeom prst="flowChartMerge">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76" name="Line 28"/>
                  <p:cNvSpPr>
                    <a:spLocks noChangeShapeType="1"/>
                  </p:cNvSpPr>
                  <p:nvPr/>
                </p:nvSpPr>
                <p:spPr bwMode="auto">
                  <a:xfrm flipV="1">
                    <a:off x="2364" y="2414"/>
                    <a:ext cx="42" cy="1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7" name="Line 29"/>
                  <p:cNvSpPr>
                    <a:spLocks noChangeShapeType="1"/>
                  </p:cNvSpPr>
                  <p:nvPr/>
                </p:nvSpPr>
                <p:spPr bwMode="auto">
                  <a:xfrm flipV="1">
                    <a:off x="2356" y="2368"/>
                    <a:ext cx="54" cy="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8" name="Line 30"/>
                  <p:cNvSpPr>
                    <a:spLocks noChangeShapeType="1"/>
                  </p:cNvSpPr>
                  <p:nvPr/>
                </p:nvSpPr>
                <p:spPr bwMode="auto">
                  <a:xfrm flipV="1">
                    <a:off x="2346" y="2316"/>
                    <a:ext cx="74" cy="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9" name="Line 31"/>
                  <p:cNvSpPr>
                    <a:spLocks noChangeShapeType="1"/>
                  </p:cNvSpPr>
                  <p:nvPr/>
                </p:nvSpPr>
                <p:spPr bwMode="auto">
                  <a:xfrm flipV="1">
                    <a:off x="2342" y="2262"/>
                    <a:ext cx="82" cy="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80" name="Line 32"/>
                  <p:cNvSpPr>
                    <a:spLocks noChangeShapeType="1"/>
                  </p:cNvSpPr>
                  <p:nvPr/>
                </p:nvSpPr>
                <p:spPr bwMode="auto">
                  <a:xfrm flipV="1">
                    <a:off x="2330" y="2210"/>
                    <a:ext cx="102" cy="2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81" name="Line 33"/>
                  <p:cNvSpPr>
                    <a:spLocks noChangeShapeType="1"/>
                  </p:cNvSpPr>
                  <p:nvPr/>
                </p:nvSpPr>
                <p:spPr bwMode="auto">
                  <a:xfrm flipV="1">
                    <a:off x="2322" y="2156"/>
                    <a:ext cx="122" cy="3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574" name="Line 34"/>
                <p:cNvSpPr>
                  <a:spLocks noChangeShapeType="1"/>
                </p:cNvSpPr>
                <p:nvPr/>
              </p:nvSpPr>
              <p:spPr bwMode="auto">
                <a:xfrm>
                  <a:off x="2328" y="2096"/>
                  <a:ext cx="16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2547" name="Group 35"/>
              <p:cNvGrpSpPr>
                <a:grpSpLocks/>
              </p:cNvGrpSpPr>
              <p:nvPr/>
            </p:nvGrpSpPr>
            <p:grpSpPr bwMode="auto">
              <a:xfrm>
                <a:off x="4545013" y="1530350"/>
                <a:ext cx="246062" cy="385763"/>
                <a:chOff x="2328" y="2096"/>
                <a:chExt cx="164" cy="443"/>
              </a:xfrm>
            </p:grpSpPr>
            <p:grpSp>
              <p:nvGrpSpPr>
                <p:cNvPr id="22564" name="Group 36"/>
                <p:cNvGrpSpPr>
                  <a:grpSpLocks/>
                </p:cNvGrpSpPr>
                <p:nvPr/>
              </p:nvGrpSpPr>
              <p:grpSpPr bwMode="auto">
                <a:xfrm>
                  <a:off x="2363" y="2098"/>
                  <a:ext cx="96" cy="441"/>
                  <a:chOff x="2305" y="2098"/>
                  <a:chExt cx="154" cy="441"/>
                </a:xfrm>
              </p:grpSpPr>
              <p:sp>
                <p:nvSpPr>
                  <p:cNvPr id="22566" name="AutoShape 37"/>
                  <p:cNvSpPr>
                    <a:spLocks noChangeArrowheads="1"/>
                  </p:cNvSpPr>
                  <p:nvPr/>
                </p:nvSpPr>
                <p:spPr bwMode="auto">
                  <a:xfrm>
                    <a:off x="2305" y="2098"/>
                    <a:ext cx="154" cy="441"/>
                  </a:xfrm>
                  <a:prstGeom prst="flowChartMerge">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67" name="Line 38"/>
                  <p:cNvSpPr>
                    <a:spLocks noChangeShapeType="1"/>
                  </p:cNvSpPr>
                  <p:nvPr/>
                </p:nvSpPr>
                <p:spPr bwMode="auto">
                  <a:xfrm flipV="1">
                    <a:off x="2364" y="2414"/>
                    <a:ext cx="42" cy="1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68" name="Line 39"/>
                  <p:cNvSpPr>
                    <a:spLocks noChangeShapeType="1"/>
                  </p:cNvSpPr>
                  <p:nvPr/>
                </p:nvSpPr>
                <p:spPr bwMode="auto">
                  <a:xfrm flipV="1">
                    <a:off x="2356" y="2368"/>
                    <a:ext cx="54" cy="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69" name="Line 40"/>
                  <p:cNvSpPr>
                    <a:spLocks noChangeShapeType="1"/>
                  </p:cNvSpPr>
                  <p:nvPr/>
                </p:nvSpPr>
                <p:spPr bwMode="auto">
                  <a:xfrm flipV="1">
                    <a:off x="2346" y="2316"/>
                    <a:ext cx="74" cy="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0" name="Line 41"/>
                  <p:cNvSpPr>
                    <a:spLocks noChangeShapeType="1"/>
                  </p:cNvSpPr>
                  <p:nvPr/>
                </p:nvSpPr>
                <p:spPr bwMode="auto">
                  <a:xfrm flipV="1">
                    <a:off x="2342" y="2262"/>
                    <a:ext cx="82" cy="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1" name="Line 42"/>
                  <p:cNvSpPr>
                    <a:spLocks noChangeShapeType="1"/>
                  </p:cNvSpPr>
                  <p:nvPr/>
                </p:nvSpPr>
                <p:spPr bwMode="auto">
                  <a:xfrm flipV="1">
                    <a:off x="2330" y="2210"/>
                    <a:ext cx="102" cy="2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2" name="Line 43"/>
                  <p:cNvSpPr>
                    <a:spLocks noChangeShapeType="1"/>
                  </p:cNvSpPr>
                  <p:nvPr/>
                </p:nvSpPr>
                <p:spPr bwMode="auto">
                  <a:xfrm flipV="1">
                    <a:off x="2322" y="2156"/>
                    <a:ext cx="122" cy="3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565" name="Line 44"/>
                <p:cNvSpPr>
                  <a:spLocks noChangeShapeType="1"/>
                </p:cNvSpPr>
                <p:nvPr/>
              </p:nvSpPr>
              <p:spPr bwMode="auto">
                <a:xfrm>
                  <a:off x="2328" y="2096"/>
                  <a:ext cx="16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548" name="Rectangle 45"/>
              <p:cNvSpPr>
                <a:spLocks noChangeArrowheads="1"/>
              </p:cNvSpPr>
              <p:nvPr/>
            </p:nvSpPr>
            <p:spPr bwMode="auto">
              <a:xfrm>
                <a:off x="4565650" y="2119313"/>
                <a:ext cx="173038" cy="504825"/>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49" name="Rectangle 46"/>
              <p:cNvSpPr>
                <a:spLocks noChangeArrowheads="1"/>
              </p:cNvSpPr>
              <p:nvPr/>
            </p:nvSpPr>
            <p:spPr bwMode="auto">
              <a:xfrm>
                <a:off x="1068388" y="2084388"/>
                <a:ext cx="173037" cy="504825"/>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50" name="Text Box 47"/>
              <p:cNvSpPr txBox="1">
                <a:spLocks noChangeArrowheads="1"/>
              </p:cNvSpPr>
              <p:nvPr/>
            </p:nvSpPr>
            <p:spPr bwMode="auto">
              <a:xfrm>
                <a:off x="1987550" y="1108075"/>
                <a:ext cx="1009647" cy="42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Screws</a:t>
                </a:r>
              </a:p>
            </p:txBody>
          </p:sp>
          <p:sp>
            <p:nvSpPr>
              <p:cNvPr id="22551" name="Line 48"/>
              <p:cNvSpPr>
                <a:spLocks noChangeShapeType="1"/>
              </p:cNvSpPr>
              <p:nvPr/>
            </p:nvSpPr>
            <p:spPr bwMode="auto">
              <a:xfrm flipH="1">
                <a:off x="1222375" y="1333500"/>
                <a:ext cx="800100" cy="285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2" name="Line 49"/>
              <p:cNvSpPr>
                <a:spLocks noChangeShapeType="1"/>
              </p:cNvSpPr>
              <p:nvPr/>
            </p:nvSpPr>
            <p:spPr bwMode="auto">
              <a:xfrm>
                <a:off x="3127375" y="1333500"/>
                <a:ext cx="1333500" cy="1905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5" name="Freeform 332"/>
              <p:cNvSpPr>
                <a:spLocks/>
              </p:cNvSpPr>
              <p:nvPr/>
            </p:nvSpPr>
            <p:spPr bwMode="auto">
              <a:xfrm>
                <a:off x="1341438" y="2103438"/>
                <a:ext cx="219075" cy="1174750"/>
              </a:xfrm>
              <a:custGeom>
                <a:avLst/>
                <a:gdLst>
                  <a:gd name="T0" fmla="*/ 0 w 119"/>
                  <a:gd name="T1" fmla="*/ 0 h 704"/>
                  <a:gd name="T2" fmla="*/ 33892197 w 119"/>
                  <a:gd name="T3" fmla="*/ 1528685042 h 704"/>
                  <a:gd name="T4" fmla="*/ 403309723 w 119"/>
                  <a:gd name="T5" fmla="*/ 1960280783 h 704"/>
                  <a:gd name="T6" fmla="*/ 0 60000 65536"/>
                  <a:gd name="T7" fmla="*/ 0 60000 65536"/>
                  <a:gd name="T8" fmla="*/ 0 60000 65536"/>
                  <a:gd name="T9" fmla="*/ 0 w 119"/>
                  <a:gd name="T10" fmla="*/ 0 h 704"/>
                  <a:gd name="T11" fmla="*/ 119 w 119"/>
                  <a:gd name="T12" fmla="*/ 704 h 704"/>
                </a:gdLst>
                <a:ahLst/>
                <a:cxnLst>
                  <a:cxn ang="T6">
                    <a:pos x="T0" y="T1"/>
                  </a:cxn>
                  <a:cxn ang="T7">
                    <a:pos x="T2" y="T3"/>
                  </a:cxn>
                  <a:cxn ang="T8">
                    <a:pos x="T4" y="T5"/>
                  </a:cxn>
                </a:cxnLst>
                <a:rect l="T9" t="T10" r="T11" b="T12"/>
                <a:pathLst>
                  <a:path w="119" h="704">
                    <a:moveTo>
                      <a:pt x="0" y="0"/>
                    </a:moveTo>
                    <a:lnTo>
                      <a:pt x="10" y="549"/>
                    </a:lnTo>
                    <a:lnTo>
                      <a:pt x="119" y="704"/>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6" name="Freeform 333"/>
              <p:cNvSpPr>
                <a:spLocks/>
              </p:cNvSpPr>
              <p:nvPr/>
            </p:nvSpPr>
            <p:spPr bwMode="auto">
              <a:xfrm>
                <a:off x="1400175" y="2089150"/>
                <a:ext cx="160338" cy="1074738"/>
              </a:xfrm>
              <a:custGeom>
                <a:avLst/>
                <a:gdLst>
                  <a:gd name="T0" fmla="*/ 0 w 101"/>
                  <a:gd name="T1" fmla="*/ 0 h 677"/>
                  <a:gd name="T2" fmla="*/ 68045229 w 101"/>
                  <a:gd name="T3" fmla="*/ 1267639917 h 677"/>
                  <a:gd name="T4" fmla="*/ 254537391 w 101"/>
                  <a:gd name="T5" fmla="*/ 1706147547 h 677"/>
                  <a:gd name="T6" fmla="*/ 0 60000 65536"/>
                  <a:gd name="T7" fmla="*/ 0 60000 65536"/>
                  <a:gd name="T8" fmla="*/ 0 60000 65536"/>
                  <a:gd name="T9" fmla="*/ 0 w 101"/>
                  <a:gd name="T10" fmla="*/ 0 h 677"/>
                  <a:gd name="T11" fmla="*/ 101 w 101"/>
                  <a:gd name="T12" fmla="*/ 677 h 677"/>
                </a:gdLst>
                <a:ahLst/>
                <a:cxnLst>
                  <a:cxn ang="T6">
                    <a:pos x="T0" y="T1"/>
                  </a:cxn>
                  <a:cxn ang="T7">
                    <a:pos x="T2" y="T3"/>
                  </a:cxn>
                  <a:cxn ang="T8">
                    <a:pos x="T4" y="T5"/>
                  </a:cxn>
                </a:cxnLst>
                <a:rect l="T9" t="T10" r="T11" b="T12"/>
                <a:pathLst>
                  <a:path w="101" h="677">
                    <a:moveTo>
                      <a:pt x="0" y="0"/>
                    </a:moveTo>
                    <a:lnTo>
                      <a:pt x="27" y="503"/>
                    </a:lnTo>
                    <a:lnTo>
                      <a:pt x="101" y="677"/>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2557" name="Text Box 334"/>
          <p:cNvSpPr txBox="1">
            <a:spLocks noChangeArrowheads="1"/>
          </p:cNvSpPr>
          <p:nvPr/>
        </p:nvSpPr>
        <p:spPr bwMode="auto">
          <a:xfrm>
            <a:off x="1828800" y="86938"/>
            <a:ext cx="7333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grpSp>
        <p:nvGrpSpPr>
          <p:cNvPr id="3" name="Group 2"/>
          <p:cNvGrpSpPr>
            <a:grpSpLocks noChangeAspect="1"/>
          </p:cNvGrpSpPr>
          <p:nvPr/>
        </p:nvGrpSpPr>
        <p:grpSpPr>
          <a:xfrm>
            <a:off x="4885569" y="1094152"/>
            <a:ext cx="4112472" cy="3514196"/>
            <a:chOff x="4179015" y="829204"/>
            <a:chExt cx="4872207" cy="4163406"/>
          </a:xfrm>
        </p:grpSpPr>
        <p:sp>
          <p:nvSpPr>
            <p:cNvPr id="22553" name="Text Box 175"/>
            <p:cNvSpPr txBox="1">
              <a:spLocks noChangeArrowheads="1"/>
            </p:cNvSpPr>
            <p:nvPr/>
          </p:nvSpPr>
          <p:spPr bwMode="auto">
            <a:xfrm>
              <a:off x="8229522" y="829204"/>
              <a:ext cx="821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Screw</a:t>
              </a:r>
            </a:p>
          </p:txBody>
        </p:sp>
        <p:sp>
          <p:nvSpPr>
            <p:cNvPr id="22554" name="Text Box 176"/>
            <p:cNvSpPr txBox="1">
              <a:spLocks noChangeArrowheads="1"/>
            </p:cNvSpPr>
            <p:nvPr/>
          </p:nvSpPr>
          <p:spPr bwMode="auto">
            <a:xfrm>
              <a:off x="4179015" y="4592500"/>
              <a:ext cx="821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Screw</a:t>
              </a:r>
            </a:p>
          </p:txBody>
        </p:sp>
        <p:pic>
          <p:nvPicPr>
            <p:cNvPr id="2256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1906" y="1252644"/>
              <a:ext cx="3538473" cy="353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2" name="Line 21"/>
            <p:cNvSpPr>
              <a:spLocks noChangeShapeType="1"/>
            </p:cNvSpPr>
            <p:nvPr/>
          </p:nvSpPr>
          <p:spPr bwMode="auto">
            <a:xfrm flipV="1">
              <a:off x="4965700" y="4645025"/>
              <a:ext cx="252413"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63" name="Line 21"/>
            <p:cNvSpPr>
              <a:spLocks noChangeShapeType="1"/>
            </p:cNvSpPr>
            <p:nvPr/>
          </p:nvSpPr>
          <p:spPr bwMode="auto">
            <a:xfrm flipH="1">
              <a:off x="8414752" y="1189830"/>
              <a:ext cx="204372" cy="2762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18700464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5</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Show how to solve a simple problem involving current, voltage, and resistance using Ohm's law.</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Tell about the need for and the use of test equipment in electronics.  Name three types of test equipment. Tell how they operate.</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Demonstrate to your counselor how to read the colored bands of a resistor to determine its resistance value.</a:t>
            </a: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754" r="4782"/>
          <a:stretch/>
        </p:blipFill>
        <p:spPr>
          <a:xfrm>
            <a:off x="2628900" y="3656436"/>
            <a:ext cx="5638800" cy="2134764"/>
          </a:xfrm>
          <a:prstGeom prst="rect">
            <a:avLst/>
          </a:prstGeom>
        </p:spPr>
      </p:pic>
    </p:spTree>
    <p:extLst>
      <p:ext uri="{BB962C8B-B14F-4D97-AF65-F5344CB8AC3E}">
        <p14:creationId xmlns:p14="http://schemas.microsoft.com/office/powerpoint/2010/main" val="14114258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800" y="890187"/>
            <a:ext cx="6781800" cy="5815413"/>
          </a:xfrm>
        </p:spPr>
        <p:txBody>
          <a:bodyPr>
            <a:normAutofit/>
          </a:bodyPr>
          <a:lstStyle/>
          <a:p>
            <a:r>
              <a:rPr lang="en-US" sz="1800" dirty="0" smtClean="0">
                <a:solidFill>
                  <a:schemeClr val="tx1"/>
                </a:solidFill>
              </a:rPr>
              <a:t>Remember, if </a:t>
            </a:r>
            <a:r>
              <a:rPr lang="en-US" sz="1800" dirty="0">
                <a:solidFill>
                  <a:schemeClr val="tx1"/>
                </a:solidFill>
              </a:rPr>
              <a:t>we know two of the values for Ohm's Law, we can solve for the third. </a:t>
            </a: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r>
              <a:rPr lang="en-US" sz="1800" dirty="0" smtClean="0">
                <a:solidFill>
                  <a:schemeClr val="tx1"/>
                </a:solidFill>
              </a:rPr>
              <a:t>Download the </a:t>
            </a:r>
            <a:r>
              <a:rPr lang="en-US" sz="1800" b="1" dirty="0" smtClean="0">
                <a:solidFill>
                  <a:srgbClr val="C00000"/>
                </a:solidFill>
              </a:rPr>
              <a:t>Ohms Law Practice Problems </a:t>
            </a:r>
            <a:r>
              <a:rPr lang="en-US" sz="1800" b="1" dirty="0" smtClean="0">
                <a:solidFill>
                  <a:srgbClr val="C00000"/>
                </a:solidFill>
              </a:rPr>
              <a:t>Worksheet </a:t>
            </a:r>
            <a:r>
              <a:rPr lang="en-US" sz="1800" dirty="0" smtClean="0">
                <a:solidFill>
                  <a:schemeClr val="tx1"/>
                </a:solidFill>
              </a:rPr>
              <a:t>that accompanies this presentation and solve the problems.</a:t>
            </a:r>
            <a:endParaRPr lang="en-US" sz="1800" dirty="0">
              <a:solidFill>
                <a:schemeClr val="tx1"/>
              </a:solidFill>
            </a:endParaRPr>
          </a:p>
        </p:txBody>
      </p:sp>
      <p:pic>
        <p:nvPicPr>
          <p:cNvPr id="7" name="Picture 6"/>
          <p:cNvPicPr>
            <a:picLocks noChangeAspect="1"/>
          </p:cNvPicPr>
          <p:nvPr/>
        </p:nvPicPr>
        <p:blipFill>
          <a:blip r:embed="rId4"/>
          <a:stretch>
            <a:fillRect/>
          </a:stretch>
        </p:blipFill>
        <p:spPr>
          <a:xfrm>
            <a:off x="2098341" y="1752600"/>
            <a:ext cx="6676447" cy="3352800"/>
          </a:xfrm>
          <a:prstGeom prst="rect">
            <a:avLst/>
          </a:prstGeom>
        </p:spPr>
      </p:pic>
    </p:spTree>
    <p:extLst>
      <p:ext uri="{BB962C8B-B14F-4D97-AF65-F5344CB8AC3E}">
        <p14:creationId xmlns:p14="http://schemas.microsoft.com/office/powerpoint/2010/main" val="34887475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5</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solve a simple problem involving current, voltage, and resistance using Ohm's law.</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Tell about the need for and the use of test equipment in electronics.  Name three types of test equipment. Tell how they operate.</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Demonstrate to your counselor how to read the colored bands of a resistor to determine its resistance value.</a:t>
            </a: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 xmlns:a16="http://schemas.microsoft.com/office/drawing/2014/main" id="{ABD670B7-1B66-4FA1-AAB5-D1547A8D57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3643497"/>
            <a:ext cx="3733800" cy="2800350"/>
          </a:xfrm>
          <a:prstGeom prst="rect">
            <a:avLst/>
          </a:prstGeom>
        </p:spPr>
      </p:pic>
    </p:spTree>
    <p:extLst>
      <p:ext uri="{BB962C8B-B14F-4D97-AF65-F5344CB8AC3E}">
        <p14:creationId xmlns:p14="http://schemas.microsoft.com/office/powerpoint/2010/main" val="29044270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4999" y="228600"/>
            <a:ext cx="6867525" cy="715962"/>
          </a:xfrm>
        </p:spPr>
        <p:txBody>
          <a:bodyPr/>
          <a:lstStyle/>
          <a:p>
            <a:r>
              <a:rPr lang="en-US" sz="4000" dirty="0" smtClean="0">
                <a:solidFill>
                  <a:schemeClr val="tx1"/>
                </a:solidFill>
              </a:rPr>
              <a:t>Electronic Test Equipment</a:t>
            </a:r>
            <a:endParaRPr lang="en-US" sz="4000" dirty="0">
              <a:solidFill>
                <a:schemeClr val="tx1"/>
              </a:solidFill>
            </a:endParaRPr>
          </a:p>
        </p:txBody>
      </p:sp>
      <p:sp>
        <p:nvSpPr>
          <p:cNvPr id="3" name="Content Placeholder 2"/>
          <p:cNvSpPr>
            <a:spLocks noGrp="1"/>
          </p:cNvSpPr>
          <p:nvPr>
            <p:ph idx="1"/>
          </p:nvPr>
        </p:nvSpPr>
        <p:spPr>
          <a:xfrm>
            <a:off x="1904999" y="1143000"/>
            <a:ext cx="6867525" cy="3048000"/>
          </a:xfrm>
        </p:spPr>
        <p:txBody>
          <a:bodyPr/>
          <a:lstStyle/>
          <a:p>
            <a:r>
              <a:rPr lang="en-US" sz="2000" dirty="0" smtClean="0">
                <a:solidFill>
                  <a:schemeClr val="tx1"/>
                </a:solidFill>
              </a:rPr>
              <a:t>Electronic test equipment includes the instruments that are used to diagnose the operation of electronic circuits.</a:t>
            </a:r>
          </a:p>
          <a:p>
            <a:r>
              <a:rPr lang="en-US" sz="2000" dirty="0" smtClean="0">
                <a:solidFill>
                  <a:schemeClr val="tx1"/>
                </a:solidFill>
              </a:rPr>
              <a:t>These instruments include:</a:t>
            </a:r>
          </a:p>
          <a:p>
            <a:pPr lvl="1"/>
            <a:r>
              <a:rPr lang="en-US" sz="1600" dirty="0" smtClean="0">
                <a:solidFill>
                  <a:schemeClr val="tx1"/>
                </a:solidFill>
              </a:rPr>
              <a:t>Ammeters</a:t>
            </a:r>
          </a:p>
          <a:p>
            <a:pPr lvl="1"/>
            <a:r>
              <a:rPr lang="en-US" sz="1600" dirty="0" smtClean="0">
                <a:solidFill>
                  <a:schemeClr val="tx1"/>
                </a:solidFill>
              </a:rPr>
              <a:t>Voltmeters</a:t>
            </a:r>
          </a:p>
          <a:p>
            <a:pPr lvl="1"/>
            <a:r>
              <a:rPr lang="en-US" sz="1600" dirty="0" smtClean="0">
                <a:solidFill>
                  <a:schemeClr val="tx1"/>
                </a:solidFill>
              </a:rPr>
              <a:t>Ohmmeters</a:t>
            </a:r>
          </a:p>
          <a:p>
            <a:pPr lvl="1"/>
            <a:r>
              <a:rPr lang="en-US" sz="1600" dirty="0" smtClean="0">
                <a:solidFill>
                  <a:schemeClr val="tx1"/>
                </a:solidFill>
              </a:rPr>
              <a:t>Multimeters</a:t>
            </a:r>
          </a:p>
          <a:p>
            <a:pPr lvl="1"/>
            <a:r>
              <a:rPr lang="en-US" sz="1600" dirty="0" smtClean="0">
                <a:solidFill>
                  <a:schemeClr val="tx1"/>
                </a:solidFill>
              </a:rPr>
              <a:t>Oscilloscopes</a:t>
            </a:r>
          </a:p>
          <a:p>
            <a:pPr lvl="1"/>
            <a:r>
              <a:rPr lang="en-US" sz="1600" dirty="0" smtClean="0">
                <a:solidFill>
                  <a:schemeClr val="tx1"/>
                </a:solidFill>
              </a:rPr>
              <a:t>Signal generators</a:t>
            </a:r>
            <a:endParaRPr lang="en-US" sz="16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286000"/>
            <a:ext cx="4124324" cy="2750087"/>
          </a:xfrm>
          <a:prstGeom prst="rect">
            <a:avLst/>
          </a:prstGeom>
        </p:spPr>
      </p:pic>
    </p:spTree>
    <p:extLst>
      <p:ext uri="{BB962C8B-B14F-4D97-AF65-F5344CB8AC3E}">
        <p14:creationId xmlns:p14="http://schemas.microsoft.com/office/powerpoint/2010/main" val="40058201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Ammeter</a:t>
            </a:r>
            <a:endParaRPr lang="en-US" sz="4000" dirty="0">
              <a:solidFill>
                <a:schemeClr val="tx1"/>
              </a:solidFill>
            </a:endParaRPr>
          </a:p>
        </p:txBody>
      </p:sp>
      <p:sp>
        <p:nvSpPr>
          <p:cNvPr id="3" name="Content Placeholder 2"/>
          <p:cNvSpPr>
            <a:spLocks noGrp="1"/>
          </p:cNvSpPr>
          <p:nvPr>
            <p:ph sz="half" idx="1"/>
          </p:nvPr>
        </p:nvSpPr>
        <p:spPr>
          <a:xfrm>
            <a:off x="1828798" y="1143000"/>
            <a:ext cx="3429002" cy="5105400"/>
          </a:xfrm>
        </p:spPr>
        <p:txBody>
          <a:bodyPr/>
          <a:lstStyle/>
          <a:p>
            <a:r>
              <a:rPr lang="en-US" sz="2000" dirty="0" smtClean="0">
                <a:solidFill>
                  <a:schemeClr val="tx1"/>
                </a:solidFill>
              </a:rPr>
              <a:t>An </a:t>
            </a:r>
            <a:r>
              <a:rPr lang="en-US" sz="2000" dirty="0">
                <a:solidFill>
                  <a:schemeClr val="tx1"/>
                </a:solidFill>
              </a:rPr>
              <a:t>ammeter is a device or instrument that can measure either direct or alternating electric current in amperes that flow in an electric circuit.</a:t>
            </a:r>
          </a:p>
        </p:txBody>
      </p:sp>
      <p:pic>
        <p:nvPicPr>
          <p:cNvPr id="6" name="Content Placeholder 5"/>
          <p:cNvPicPr>
            <a:picLocks noGrp="1" noChangeAspect="1"/>
          </p:cNvPicPr>
          <p:nvPr>
            <p:ph sz="half" idx="2"/>
          </p:nvPr>
        </p:nvPicPr>
        <p:blipFill>
          <a:blip r:embed="rId3"/>
          <a:stretch>
            <a:fillRect/>
          </a:stretch>
        </p:blipFill>
        <p:spPr>
          <a:xfrm>
            <a:off x="5410200" y="1143000"/>
            <a:ext cx="3438525" cy="3438525"/>
          </a:xfrm>
          <a:prstGeom prst="rect">
            <a:avLst/>
          </a:prstGeom>
        </p:spPr>
      </p:pic>
    </p:spTree>
    <p:extLst>
      <p:ext uri="{BB962C8B-B14F-4D97-AF65-F5344CB8AC3E}">
        <p14:creationId xmlns:p14="http://schemas.microsoft.com/office/powerpoint/2010/main" val="25185958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Voltmeter</a:t>
            </a:r>
            <a:endParaRPr lang="en-US" sz="4000" dirty="0">
              <a:solidFill>
                <a:schemeClr val="tx1"/>
              </a:solidFill>
            </a:endParaRPr>
          </a:p>
        </p:txBody>
      </p:sp>
      <p:sp>
        <p:nvSpPr>
          <p:cNvPr id="3" name="Content Placeholder 2"/>
          <p:cNvSpPr>
            <a:spLocks noGrp="1"/>
          </p:cNvSpPr>
          <p:nvPr>
            <p:ph sz="half" idx="1"/>
          </p:nvPr>
        </p:nvSpPr>
        <p:spPr>
          <a:xfrm>
            <a:off x="1828798" y="1143000"/>
            <a:ext cx="3429002" cy="5105400"/>
          </a:xfrm>
        </p:spPr>
        <p:txBody>
          <a:bodyPr/>
          <a:lstStyle/>
          <a:p>
            <a:r>
              <a:rPr lang="en-US" sz="2000" dirty="0">
                <a:solidFill>
                  <a:schemeClr val="tx1"/>
                </a:solidFill>
              </a:rPr>
              <a:t>A voltmeter, also known as a voltage meter, is an instrument that measures the voltage or potential difference between two points of an electronic or electrical circuit. </a:t>
            </a:r>
            <a:endParaRPr lang="en-US" sz="2000" dirty="0" smtClean="0">
              <a:solidFill>
                <a:schemeClr val="tx1"/>
              </a:solidFill>
            </a:endParaRPr>
          </a:p>
          <a:p>
            <a:r>
              <a:rPr lang="en-US" sz="2000" dirty="0">
                <a:solidFill>
                  <a:schemeClr val="tx1"/>
                </a:solidFill>
              </a:rPr>
              <a:t>It is used to test either alternating current (AC) or direct current (DC) circuits. </a:t>
            </a:r>
            <a:endParaRPr lang="en-US" sz="2000" dirty="0" smtClean="0">
              <a:solidFill>
                <a:schemeClr val="tx1"/>
              </a:solidFill>
            </a:endParaRPr>
          </a:p>
          <a:p>
            <a:r>
              <a:rPr lang="en-US" sz="2000" dirty="0" smtClean="0">
                <a:solidFill>
                  <a:schemeClr val="tx1"/>
                </a:solidFill>
              </a:rPr>
              <a:t>It </a:t>
            </a:r>
            <a:r>
              <a:rPr lang="en-US" sz="2000" dirty="0">
                <a:solidFill>
                  <a:schemeClr val="tx1"/>
                </a:solidFill>
              </a:rPr>
              <a:t>uses a scale that is commonly in volts, millivolts (0.001 volt), or kilovolts (1,000 volts</a:t>
            </a:r>
            <a:r>
              <a:rPr lang="en-US" sz="2000" dirty="0" smtClean="0">
                <a:solidFill>
                  <a:schemeClr val="tx1"/>
                </a:solidFill>
              </a:rPr>
              <a:t>).</a:t>
            </a:r>
          </a:p>
        </p:txBody>
      </p:sp>
      <p:pic>
        <p:nvPicPr>
          <p:cNvPr id="6" name="Content Placeholder 5"/>
          <p:cNvPicPr>
            <a:picLocks noGrp="1" noChangeAspect="1"/>
          </p:cNvPicPr>
          <p:nvPr>
            <p:ph sz="half" idx="2"/>
          </p:nvPr>
        </p:nvPicPr>
        <p:blipFill>
          <a:blip r:embed="rId3"/>
          <a:stretch>
            <a:fillRect/>
          </a:stretch>
        </p:blipFill>
        <p:spPr>
          <a:xfrm>
            <a:off x="5334000" y="1976437"/>
            <a:ext cx="3438525" cy="3438525"/>
          </a:xfrm>
          <a:prstGeom prst="rect">
            <a:avLst/>
          </a:prstGeom>
        </p:spPr>
      </p:pic>
    </p:spTree>
    <p:extLst>
      <p:ext uri="{BB962C8B-B14F-4D97-AF65-F5344CB8AC3E}">
        <p14:creationId xmlns:p14="http://schemas.microsoft.com/office/powerpoint/2010/main" val="24901122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Ohmmeter</a:t>
            </a:r>
            <a:endParaRPr lang="en-US" sz="4000" dirty="0">
              <a:solidFill>
                <a:schemeClr val="tx1"/>
              </a:solidFill>
            </a:endParaRPr>
          </a:p>
        </p:txBody>
      </p:sp>
      <p:sp>
        <p:nvSpPr>
          <p:cNvPr id="3" name="Content Placeholder 2"/>
          <p:cNvSpPr>
            <a:spLocks noGrp="1"/>
          </p:cNvSpPr>
          <p:nvPr>
            <p:ph sz="half" idx="1"/>
          </p:nvPr>
        </p:nvSpPr>
        <p:spPr>
          <a:xfrm>
            <a:off x="1828798" y="1143000"/>
            <a:ext cx="3429002" cy="5105400"/>
          </a:xfrm>
        </p:spPr>
        <p:txBody>
          <a:bodyPr/>
          <a:lstStyle/>
          <a:p>
            <a:r>
              <a:rPr lang="en-US" sz="2000" dirty="0">
                <a:solidFill>
                  <a:schemeClr val="tx1"/>
                </a:solidFill>
              </a:rPr>
              <a:t>An ohmmeter is an electronic device that measures resistance in an electronic component or circuit. </a:t>
            </a:r>
            <a:endParaRPr lang="en-US" sz="2000" dirty="0" smtClean="0">
              <a:solidFill>
                <a:schemeClr val="tx1"/>
              </a:solidFill>
            </a:endParaRPr>
          </a:p>
          <a:p>
            <a:r>
              <a:rPr lang="en-US" sz="2000" dirty="0" smtClean="0">
                <a:solidFill>
                  <a:schemeClr val="tx1"/>
                </a:solidFill>
              </a:rPr>
              <a:t>It </a:t>
            </a:r>
            <a:r>
              <a:rPr lang="en-US" sz="2000" dirty="0">
                <a:solidFill>
                  <a:schemeClr val="tx1"/>
                </a:solidFill>
              </a:rPr>
              <a:t>works by using 2 probes to send a current through the circuit and measuring how much resistance, in ohms, that current encounters.</a:t>
            </a:r>
          </a:p>
        </p:txBody>
      </p:sp>
      <p:pic>
        <p:nvPicPr>
          <p:cNvPr id="7" name="Content Placeholder 6"/>
          <p:cNvPicPr>
            <a:picLocks noGrp="1" noChangeAspect="1"/>
          </p:cNvPicPr>
          <p:nvPr>
            <p:ph sz="half" idx="2"/>
          </p:nvPr>
        </p:nvPicPr>
        <p:blipFill rotWithShape="1">
          <a:blip r:embed="rId3"/>
          <a:srcRect l="2129" t="3442" r="48935" b="6446"/>
          <a:stretch/>
        </p:blipFill>
        <p:spPr>
          <a:xfrm>
            <a:off x="5791200" y="1143000"/>
            <a:ext cx="3037840" cy="3962400"/>
          </a:xfrm>
          <a:prstGeom prst="rect">
            <a:avLst/>
          </a:prstGeom>
        </p:spPr>
      </p:pic>
    </p:spTree>
    <p:extLst>
      <p:ext uri="{BB962C8B-B14F-4D97-AF65-F5344CB8AC3E}">
        <p14:creationId xmlns:p14="http://schemas.microsoft.com/office/powerpoint/2010/main" val="34578436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Multimeter</a:t>
            </a:r>
            <a:endParaRPr lang="en-US" sz="4000" dirty="0">
              <a:solidFill>
                <a:schemeClr val="tx1"/>
              </a:solidFill>
            </a:endParaRPr>
          </a:p>
        </p:txBody>
      </p:sp>
      <p:sp>
        <p:nvSpPr>
          <p:cNvPr id="3" name="Content Placeholder 2"/>
          <p:cNvSpPr>
            <a:spLocks noGrp="1"/>
          </p:cNvSpPr>
          <p:nvPr>
            <p:ph sz="half" idx="1"/>
          </p:nvPr>
        </p:nvSpPr>
        <p:spPr>
          <a:xfrm>
            <a:off x="1828798" y="1143000"/>
            <a:ext cx="3429002" cy="5105400"/>
          </a:xfrm>
        </p:spPr>
        <p:txBody>
          <a:bodyPr/>
          <a:lstStyle/>
          <a:p>
            <a:r>
              <a:rPr lang="en-US" sz="2000" dirty="0">
                <a:solidFill>
                  <a:schemeClr val="tx1"/>
                </a:solidFill>
              </a:rPr>
              <a:t>A multimeter is a device used to measure multiple parameters of an electric circuit like voltage, current, and resistance. </a:t>
            </a:r>
            <a:endParaRPr lang="en-US" sz="2000" dirty="0" smtClean="0">
              <a:solidFill>
                <a:schemeClr val="tx1"/>
              </a:solidFill>
            </a:endParaRPr>
          </a:p>
          <a:p>
            <a:r>
              <a:rPr lang="en-US" sz="2000" dirty="0" smtClean="0">
                <a:solidFill>
                  <a:schemeClr val="tx1"/>
                </a:solidFill>
              </a:rPr>
              <a:t>The </a:t>
            </a:r>
            <a:r>
              <a:rPr lang="en-US" sz="2000" dirty="0">
                <a:solidFill>
                  <a:schemeClr val="tx1"/>
                </a:solidFill>
              </a:rPr>
              <a:t>device is made up of a digital or analog meter, batteries, resistors, and other circuitry, which ensure the measurement of several electrical quantities with very high accuracy and speed.</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34000" y="1185828"/>
            <a:ext cx="3438525" cy="5019744"/>
          </a:xfrm>
        </p:spPr>
      </p:pic>
    </p:spTree>
    <p:extLst>
      <p:ext uri="{BB962C8B-B14F-4D97-AF65-F5344CB8AC3E}">
        <p14:creationId xmlns:p14="http://schemas.microsoft.com/office/powerpoint/2010/main" val="3905167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1824038" y="228600"/>
            <a:ext cx="6943725" cy="715962"/>
          </a:xfrm>
        </p:spPr>
        <p:txBody>
          <a:bodyPr>
            <a:normAutofit/>
          </a:bodyPr>
          <a:lstStyle/>
          <a:p>
            <a:r>
              <a:rPr lang="en-US" sz="4000" dirty="0">
                <a:solidFill>
                  <a:schemeClr val="tx1"/>
                </a:solidFill>
              </a:rPr>
              <a:t>Voltage</a:t>
            </a:r>
          </a:p>
        </p:txBody>
      </p:sp>
      <p:sp>
        <p:nvSpPr>
          <p:cNvPr id="17411" name="Content Placeholder 2"/>
          <p:cNvSpPr>
            <a:spLocks noGrp="1"/>
          </p:cNvSpPr>
          <p:nvPr>
            <p:ph idx="1"/>
          </p:nvPr>
        </p:nvSpPr>
        <p:spPr>
          <a:xfrm>
            <a:off x="1824037" y="1069062"/>
            <a:ext cx="4652963" cy="5560337"/>
          </a:xfrm>
        </p:spPr>
        <p:txBody>
          <a:bodyPr>
            <a:noAutofit/>
          </a:bodyPr>
          <a:lstStyle/>
          <a:p>
            <a:pPr>
              <a:spcBef>
                <a:spcPct val="0"/>
              </a:spcBef>
              <a:tabLst>
                <a:tab pos="1371600" algn="l"/>
              </a:tabLst>
            </a:pPr>
            <a:r>
              <a:rPr lang="en-US" sz="1800" dirty="0">
                <a:solidFill>
                  <a:schemeClr val="tx1"/>
                </a:solidFill>
              </a:rPr>
              <a:t>Consider a water tank at a certain height above the ground. At the bottom of this tank there is a hose.</a:t>
            </a:r>
          </a:p>
          <a:p>
            <a:r>
              <a:rPr lang="en-US" sz="1800" dirty="0">
                <a:solidFill>
                  <a:schemeClr val="tx1"/>
                </a:solidFill>
              </a:rPr>
              <a:t>The pressure at the end of the hose can represent voltage. The water in the tank represents charge. The more water in the tank, the higher the charge, the more pressure is measured at the end of the hose.</a:t>
            </a:r>
          </a:p>
          <a:p>
            <a:r>
              <a:rPr lang="en-US" sz="1800" dirty="0">
                <a:solidFill>
                  <a:schemeClr val="tx1"/>
                </a:solidFill>
              </a:rPr>
              <a:t>We can think of this tank as a battery, a place where we store a certain amount of energy and then release it. </a:t>
            </a:r>
          </a:p>
          <a:p>
            <a:r>
              <a:rPr lang="en-US" sz="1800" dirty="0">
                <a:solidFill>
                  <a:schemeClr val="tx1"/>
                </a:solidFill>
              </a:rPr>
              <a:t>If we drain our tank a certain amount, the pressure created at the end of the hose goes down. We can think of this as decreasing voltage, like when a flashlight gets dimmer as the batteries run down.</a:t>
            </a:r>
          </a:p>
          <a:p>
            <a:pPr marL="287338" indent="-233363">
              <a:spcBef>
                <a:spcPct val="0"/>
              </a:spcBef>
              <a:tabLst>
                <a:tab pos="1371600" algn="l"/>
              </a:tabLst>
            </a:pPr>
            <a:endParaRPr lang="en-US" sz="2000" dirty="0">
              <a:solidFill>
                <a:schemeClr val="tx1"/>
              </a:solidFill>
            </a:endParaRPr>
          </a:p>
        </p:txBody>
      </p:sp>
      <p:pic>
        <p:nvPicPr>
          <p:cNvPr id="2" name="Picture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996" t="15582" r="31998" b="14085"/>
          <a:stretch/>
        </p:blipFill>
        <p:spPr>
          <a:xfrm>
            <a:off x="6494352" y="1069062"/>
            <a:ext cx="2649648" cy="4151115"/>
          </a:xfrm>
          <a:prstGeom prst="rect">
            <a:avLst/>
          </a:prstGeom>
        </p:spPr>
      </p:pic>
    </p:spTree>
    <p:extLst>
      <p:ext uri="{BB962C8B-B14F-4D97-AF65-F5344CB8AC3E}">
        <p14:creationId xmlns:p14="http://schemas.microsoft.com/office/powerpoint/2010/main" val="40565910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Oscilloscope</a:t>
            </a:r>
            <a:endParaRPr lang="en-US" sz="4000" dirty="0">
              <a:solidFill>
                <a:schemeClr val="tx1"/>
              </a:solidFill>
            </a:endParaRPr>
          </a:p>
        </p:txBody>
      </p:sp>
      <p:sp>
        <p:nvSpPr>
          <p:cNvPr id="3" name="Content Placeholder 2"/>
          <p:cNvSpPr>
            <a:spLocks noGrp="1"/>
          </p:cNvSpPr>
          <p:nvPr>
            <p:ph sz="half" idx="1"/>
          </p:nvPr>
        </p:nvSpPr>
        <p:spPr>
          <a:xfrm>
            <a:off x="1828798" y="1143000"/>
            <a:ext cx="3505202" cy="5105400"/>
          </a:xfrm>
        </p:spPr>
        <p:txBody>
          <a:bodyPr/>
          <a:lstStyle/>
          <a:p>
            <a:r>
              <a:rPr lang="en-US" sz="2000" dirty="0">
                <a:solidFill>
                  <a:schemeClr val="tx1"/>
                </a:solidFill>
              </a:rPr>
              <a:t>An </a:t>
            </a:r>
            <a:r>
              <a:rPr lang="en-US" sz="2000" dirty="0" smtClean="0">
                <a:solidFill>
                  <a:schemeClr val="tx1"/>
                </a:solidFill>
              </a:rPr>
              <a:t>oscilloscope </a:t>
            </a:r>
            <a:r>
              <a:rPr lang="en-US" sz="2000" dirty="0">
                <a:solidFill>
                  <a:schemeClr val="tx1"/>
                </a:solidFill>
              </a:rPr>
              <a:t>is an instrument that graphically displays electrical signals and shows how those signals change over time. </a:t>
            </a:r>
            <a:endParaRPr lang="en-US" sz="2000" dirty="0" smtClean="0">
              <a:solidFill>
                <a:schemeClr val="tx1"/>
              </a:solidFill>
            </a:endParaRPr>
          </a:p>
          <a:p>
            <a:r>
              <a:rPr lang="en-US" sz="2000" dirty="0" smtClean="0">
                <a:solidFill>
                  <a:schemeClr val="tx1"/>
                </a:solidFill>
              </a:rPr>
              <a:t>Engineers </a:t>
            </a:r>
            <a:r>
              <a:rPr lang="en-US" sz="2000" dirty="0">
                <a:solidFill>
                  <a:schemeClr val="tx1"/>
                </a:solidFill>
              </a:rPr>
              <a:t>use oscilloscopes to measure electrical phenomena and quickly test, verify, and debug their circuit designs.</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10199" y="1143000"/>
            <a:ext cx="3541529" cy="2362200"/>
          </a:xfrm>
        </p:spPr>
      </p:pic>
    </p:spTree>
    <p:extLst>
      <p:ext uri="{BB962C8B-B14F-4D97-AF65-F5344CB8AC3E}">
        <p14:creationId xmlns:p14="http://schemas.microsoft.com/office/powerpoint/2010/main" val="37448252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Signal Generator</a:t>
            </a:r>
            <a:endParaRPr lang="en-US" sz="4000" dirty="0">
              <a:solidFill>
                <a:schemeClr val="tx1"/>
              </a:solidFill>
            </a:endParaRPr>
          </a:p>
        </p:txBody>
      </p:sp>
      <p:sp>
        <p:nvSpPr>
          <p:cNvPr id="3" name="Content Placeholder 2"/>
          <p:cNvSpPr>
            <a:spLocks noGrp="1"/>
          </p:cNvSpPr>
          <p:nvPr>
            <p:ph sz="half" idx="1"/>
          </p:nvPr>
        </p:nvSpPr>
        <p:spPr>
          <a:xfrm>
            <a:off x="1828798" y="1143000"/>
            <a:ext cx="3581402" cy="5105400"/>
          </a:xfrm>
        </p:spPr>
        <p:txBody>
          <a:bodyPr/>
          <a:lstStyle/>
          <a:p>
            <a:r>
              <a:rPr lang="en-US" sz="2000" dirty="0">
                <a:solidFill>
                  <a:schemeClr val="tx1"/>
                </a:solidFill>
              </a:rPr>
              <a:t>A signal generator is one of a class of electronic devices that generates electrical signals with set properties of amplitude, frequency, and wave shape. </a:t>
            </a:r>
            <a:endParaRPr lang="en-US" sz="2000" dirty="0" smtClean="0">
              <a:solidFill>
                <a:schemeClr val="tx1"/>
              </a:solidFill>
            </a:endParaRPr>
          </a:p>
          <a:p>
            <a:r>
              <a:rPr lang="en-US" sz="2000" dirty="0" smtClean="0">
                <a:solidFill>
                  <a:schemeClr val="tx1"/>
                </a:solidFill>
              </a:rPr>
              <a:t>Signal </a:t>
            </a:r>
            <a:r>
              <a:rPr lang="en-US" sz="2000" dirty="0">
                <a:solidFill>
                  <a:schemeClr val="tx1"/>
                </a:solidFill>
              </a:rPr>
              <a:t>generators </a:t>
            </a:r>
            <a:r>
              <a:rPr lang="en-US" sz="2000" dirty="0" smtClean="0">
                <a:solidFill>
                  <a:schemeClr val="tx1"/>
                </a:solidFill>
              </a:rPr>
              <a:t>are </a:t>
            </a:r>
            <a:r>
              <a:rPr lang="en-US" sz="2000" dirty="0">
                <a:solidFill>
                  <a:schemeClr val="tx1"/>
                </a:solidFill>
              </a:rPr>
              <a:t>mostly used in designing, manufacturing, servicing and repairing electronic devices.</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10200" y="1115085"/>
            <a:ext cx="3581400" cy="2294334"/>
          </a:xfrm>
        </p:spPr>
      </p:pic>
    </p:spTree>
    <p:extLst>
      <p:ext uri="{BB962C8B-B14F-4D97-AF65-F5344CB8AC3E}">
        <p14:creationId xmlns:p14="http://schemas.microsoft.com/office/powerpoint/2010/main" val="37479751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5</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solve a simple problem involving current, voltage, and resistance using Ohm's law.</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Tell about the need for and the use of test equipment in electronics.  Name three types of test equipment. Tell how they operate.</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Demonstrate to your counselor how to read the colored bands of a resistor to determine its resistance value.</a:t>
            </a: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 xmlns:a16="http://schemas.microsoft.com/office/drawing/2014/main" id="{4EB87A57-7BDD-4996-85E2-1B80DB54D7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3718559"/>
            <a:ext cx="3886200" cy="2720340"/>
          </a:xfrm>
          <a:prstGeom prst="rect">
            <a:avLst/>
          </a:prstGeom>
        </p:spPr>
      </p:pic>
    </p:spTree>
    <p:extLst>
      <p:ext uri="{BB962C8B-B14F-4D97-AF65-F5344CB8AC3E}">
        <p14:creationId xmlns:p14="http://schemas.microsoft.com/office/powerpoint/2010/main" val="11259241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Three or Four Band Resistors</a:t>
            </a:r>
          </a:p>
        </p:txBody>
      </p:sp>
      <p:sp>
        <p:nvSpPr>
          <p:cNvPr id="3" name="Content Placeholder 2"/>
          <p:cNvSpPr>
            <a:spLocks noGrp="1"/>
          </p:cNvSpPr>
          <p:nvPr>
            <p:ph sz="half" idx="1"/>
          </p:nvPr>
        </p:nvSpPr>
        <p:spPr>
          <a:xfrm>
            <a:off x="1828800" y="2995060"/>
            <a:ext cx="6943724" cy="3048000"/>
          </a:xfrm>
        </p:spPr>
        <p:txBody>
          <a:bodyPr/>
          <a:lstStyle/>
          <a:p>
            <a:r>
              <a:rPr lang="en-US" sz="2000" dirty="0">
                <a:solidFill>
                  <a:schemeClr val="tx1"/>
                </a:solidFill>
              </a:rPr>
              <a:t>The first two bands always denote the first two digits of the resistance value in ohms. On a three or four-band resistor, the third band represents the multiplier. This multiplier will basically shift your decimal place around to change your value from mega ohms to milliohms and anywhere in between. The fourth color band signifies tolerance. Keep in mind that if this band is absent and you are looking at a three-band resistor, the default tolerance is ±20%.</a:t>
            </a:r>
          </a:p>
          <a:p>
            <a:endParaRPr lang="en-US" sz="2000" dirty="0">
              <a:solidFill>
                <a:schemeClr val="tx1"/>
              </a:solidFill>
            </a:endParaRPr>
          </a:p>
        </p:txBody>
      </p:sp>
      <p:pic>
        <p:nvPicPr>
          <p:cNvPr id="5" name="Picture 4"/>
          <p:cNvPicPr>
            <a:picLocks noChangeAspect="1"/>
          </p:cNvPicPr>
          <p:nvPr/>
        </p:nvPicPr>
        <p:blipFill>
          <a:blip r:embed="rId3"/>
          <a:stretch>
            <a:fillRect/>
          </a:stretch>
        </p:blipFill>
        <p:spPr>
          <a:xfrm>
            <a:off x="1828799" y="1219200"/>
            <a:ext cx="3733800" cy="165571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569" r="3660"/>
          <a:stretch/>
        </p:blipFill>
        <p:spPr>
          <a:xfrm>
            <a:off x="5562599" y="1099052"/>
            <a:ext cx="3352200" cy="1294495"/>
          </a:xfrm>
          <a:prstGeom prst="rect">
            <a:avLst/>
          </a:prstGeom>
        </p:spPr>
      </p:pic>
    </p:spTree>
    <p:extLst>
      <p:ext uri="{BB962C8B-B14F-4D97-AF65-F5344CB8AC3E}">
        <p14:creationId xmlns:p14="http://schemas.microsoft.com/office/powerpoint/2010/main" val="25110242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Five or Six Band Resistors</a:t>
            </a:r>
          </a:p>
        </p:txBody>
      </p:sp>
      <p:sp>
        <p:nvSpPr>
          <p:cNvPr id="3" name="Content Placeholder 2"/>
          <p:cNvSpPr>
            <a:spLocks noGrp="1"/>
          </p:cNvSpPr>
          <p:nvPr>
            <p:ph sz="half" idx="1"/>
          </p:nvPr>
        </p:nvSpPr>
        <p:spPr>
          <a:xfrm>
            <a:off x="1828800" y="2743200"/>
            <a:ext cx="6943724" cy="3886200"/>
          </a:xfrm>
        </p:spPr>
        <p:txBody>
          <a:bodyPr/>
          <a:lstStyle/>
          <a:p>
            <a:r>
              <a:rPr lang="en-US" sz="2000" dirty="0">
                <a:solidFill>
                  <a:schemeClr val="tx1"/>
                </a:solidFill>
              </a:rPr>
              <a:t>Resistors with high precision have an extra color band to indicate a third significant digit. If your resistor has five or six color bands, the third band becomes this additional digit along with bands one and two. Everything else shifts to the right, making the fourth color band the multiplier and the fifth band the tolerance. A six-band resistor is basically a five-band type with an additional ring indicating the reliability, or the temperature coefficient (ppm/K) specification. Using brown, the most common sixth band color, as an example, every temperature change of 10°C changes the resistance value by 0.1%.</a:t>
            </a:r>
          </a:p>
          <a:p>
            <a:endParaRPr lang="en-US" sz="2000"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82" r="7329" b="12978"/>
          <a:stretch/>
        </p:blipFill>
        <p:spPr>
          <a:xfrm>
            <a:off x="2095499" y="990600"/>
            <a:ext cx="3581401" cy="183183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832" r="3500"/>
          <a:stretch/>
        </p:blipFill>
        <p:spPr>
          <a:xfrm>
            <a:off x="5943599" y="897015"/>
            <a:ext cx="2875707" cy="1617585"/>
          </a:xfrm>
          <a:prstGeom prst="rect">
            <a:avLst/>
          </a:prstGeom>
        </p:spPr>
      </p:pic>
    </p:spTree>
    <p:extLst>
      <p:ext uri="{BB962C8B-B14F-4D97-AF65-F5344CB8AC3E}">
        <p14:creationId xmlns:p14="http://schemas.microsoft.com/office/powerpoint/2010/main" val="19252673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023EC2E-58A6-42DD-BCAF-37037EA1807A}"/>
              </a:ext>
            </a:extLst>
          </p:cNvPr>
          <p:cNvPicPr>
            <a:picLocks noChangeAspect="1"/>
          </p:cNvPicPr>
          <p:nvPr/>
        </p:nvPicPr>
        <p:blipFill>
          <a:blip r:embed="rId3"/>
          <a:stretch>
            <a:fillRect/>
          </a:stretch>
        </p:blipFill>
        <p:spPr>
          <a:xfrm>
            <a:off x="2362200" y="0"/>
            <a:ext cx="5600700" cy="6858000"/>
          </a:xfrm>
          <a:prstGeom prst="rect">
            <a:avLst/>
          </a:prstGeom>
        </p:spPr>
      </p:pic>
    </p:spTree>
    <p:extLst>
      <p:ext uri="{BB962C8B-B14F-4D97-AF65-F5344CB8AC3E}">
        <p14:creationId xmlns:p14="http://schemas.microsoft.com/office/powerpoint/2010/main" val="3446826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6</a:t>
            </a:r>
          </a:p>
        </p:txBody>
      </p:sp>
      <p:sp>
        <p:nvSpPr>
          <p:cNvPr id="60419" name="Rectangle 3"/>
          <p:cNvSpPr>
            <a:spLocks noGrp="1" noChangeArrowheads="1"/>
          </p:cNvSpPr>
          <p:nvPr>
            <p:ph type="body" idx="1"/>
          </p:nvPr>
        </p:nvSpPr>
        <p:spPr>
          <a:xfrm>
            <a:off x="1981200" y="1165224"/>
            <a:ext cx="6934200" cy="15017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Find out about three career opportunities in electronics that interest you. Discuss with and explain to your counselor what training and education are needed for each position.</a:t>
            </a: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6" name="Picture 5">
            <a:extLst>
              <a:ext uri="{FF2B5EF4-FFF2-40B4-BE49-F238E27FC236}">
                <a16:creationId xmlns="" xmlns:a16="http://schemas.microsoft.com/office/drawing/2014/main" id="{034E6E0E-BBF3-4334-B5BA-97AA146D9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7420" y="2667000"/>
            <a:ext cx="6661759" cy="2672024"/>
          </a:xfrm>
          <a:prstGeom prst="rect">
            <a:avLst/>
          </a:prstGeom>
        </p:spPr>
      </p:pic>
    </p:spTree>
    <p:extLst>
      <p:ext uri="{BB962C8B-B14F-4D97-AF65-F5344CB8AC3E}">
        <p14:creationId xmlns:p14="http://schemas.microsoft.com/office/powerpoint/2010/main" val="24397818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Careers in Electronics</a:t>
            </a:r>
            <a:endParaRPr lang="en-US" sz="4000" dirty="0">
              <a:solidFill>
                <a:schemeClr val="tx1"/>
              </a:solidFill>
            </a:endParaRPr>
          </a:p>
        </p:txBody>
      </p:sp>
      <p:sp>
        <p:nvSpPr>
          <p:cNvPr id="3" name="Content Placeholder 2"/>
          <p:cNvSpPr>
            <a:spLocks noGrp="1"/>
          </p:cNvSpPr>
          <p:nvPr>
            <p:ph sz="half" idx="1"/>
          </p:nvPr>
        </p:nvSpPr>
        <p:spPr>
          <a:xfrm>
            <a:off x="1825026" y="2667000"/>
            <a:ext cx="6943726" cy="3962400"/>
          </a:xfrm>
        </p:spPr>
        <p:txBody>
          <a:bodyPr/>
          <a:lstStyle/>
          <a:p>
            <a:r>
              <a:rPr lang="en-US" sz="2000" dirty="0">
                <a:solidFill>
                  <a:schemeClr val="tx1"/>
                </a:solidFill>
              </a:rPr>
              <a:t>A job in electronics refers to any job that involves working with technology or electrical components of machines, structures and devices. </a:t>
            </a:r>
            <a:endParaRPr lang="en-US" sz="2000" dirty="0" smtClean="0">
              <a:solidFill>
                <a:schemeClr val="tx1"/>
              </a:solidFill>
            </a:endParaRPr>
          </a:p>
          <a:p>
            <a:r>
              <a:rPr lang="en-US" sz="2000" dirty="0" smtClean="0">
                <a:solidFill>
                  <a:schemeClr val="tx1"/>
                </a:solidFill>
              </a:rPr>
              <a:t>Many </a:t>
            </a:r>
            <a:r>
              <a:rPr lang="en-US" sz="2000" dirty="0">
                <a:solidFill>
                  <a:schemeClr val="tx1"/>
                </a:solidFill>
              </a:rPr>
              <a:t>jobs in electronics are engineering positions that develop new types of machinery and equipment. </a:t>
            </a:r>
            <a:endParaRPr lang="en-US" sz="2000" dirty="0" smtClean="0">
              <a:solidFill>
                <a:schemeClr val="tx1"/>
              </a:solidFill>
            </a:endParaRPr>
          </a:p>
          <a:p>
            <a:r>
              <a:rPr lang="en-US" sz="2000" dirty="0" smtClean="0">
                <a:solidFill>
                  <a:schemeClr val="tx1"/>
                </a:solidFill>
              </a:rPr>
              <a:t>However</a:t>
            </a:r>
            <a:r>
              <a:rPr lang="en-US" sz="2000" dirty="0">
                <a:solidFill>
                  <a:schemeClr val="tx1"/>
                </a:solidFill>
              </a:rPr>
              <a:t>, there are also jobs in electronics for technicians, or people who perform repairs and maintenance on electronic devices. </a:t>
            </a:r>
            <a:endParaRPr lang="en-US" sz="2000" dirty="0" smtClean="0">
              <a:solidFill>
                <a:schemeClr val="tx1"/>
              </a:solidFill>
            </a:endParaRPr>
          </a:p>
          <a:p>
            <a:r>
              <a:rPr lang="en-US" sz="2000" dirty="0" smtClean="0">
                <a:solidFill>
                  <a:schemeClr val="tx1"/>
                </a:solidFill>
              </a:rPr>
              <a:t>Electronics </a:t>
            </a:r>
            <a:r>
              <a:rPr lang="en-US" sz="2000" dirty="0">
                <a:solidFill>
                  <a:schemeClr val="tx1"/>
                </a:solidFill>
              </a:rPr>
              <a:t>jobs typically pay competitive salaries and offer stable employment, as technology is always developing and providing new opportunities for work in the industry.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947" y="972669"/>
            <a:ext cx="6628680" cy="1657170"/>
          </a:xfrm>
          <a:prstGeom prst="rect">
            <a:avLst/>
          </a:prstGeom>
        </p:spPr>
      </p:pic>
    </p:spTree>
    <p:extLst>
      <p:ext uri="{BB962C8B-B14F-4D97-AF65-F5344CB8AC3E}">
        <p14:creationId xmlns:p14="http://schemas.microsoft.com/office/powerpoint/2010/main" val="39088864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Computer Technician</a:t>
            </a:r>
            <a:endParaRPr lang="en-US" sz="4000" dirty="0">
              <a:solidFill>
                <a:schemeClr val="tx1"/>
              </a:solidFill>
            </a:endParaRPr>
          </a:p>
        </p:txBody>
      </p:sp>
      <p:sp>
        <p:nvSpPr>
          <p:cNvPr id="3" name="Content Placeholder 2"/>
          <p:cNvSpPr>
            <a:spLocks noGrp="1"/>
          </p:cNvSpPr>
          <p:nvPr>
            <p:ph sz="half" idx="1"/>
          </p:nvPr>
        </p:nvSpPr>
        <p:spPr>
          <a:xfrm>
            <a:off x="1828799" y="1002217"/>
            <a:ext cx="3657600" cy="2807783"/>
          </a:xfrm>
        </p:spPr>
        <p:txBody>
          <a:bodyPr/>
          <a:lstStyle/>
          <a:p>
            <a:r>
              <a:rPr lang="en-US" sz="2000" dirty="0" smtClean="0">
                <a:solidFill>
                  <a:schemeClr val="tx1"/>
                </a:solidFill>
              </a:rPr>
              <a:t>A </a:t>
            </a:r>
            <a:r>
              <a:rPr lang="en-US" sz="2000" dirty="0">
                <a:solidFill>
                  <a:schemeClr val="tx1"/>
                </a:solidFill>
              </a:rPr>
              <a:t>computer technician installs and repairs computers and computer systems for businesses and organizations. </a:t>
            </a:r>
            <a:endParaRPr lang="en-US" sz="2000" dirty="0" smtClean="0">
              <a:solidFill>
                <a:schemeClr val="tx1"/>
              </a:solidFill>
            </a:endParaRPr>
          </a:p>
          <a:p>
            <a:pPr lvl="1"/>
            <a:r>
              <a:rPr lang="en-US" sz="1600" dirty="0" smtClean="0">
                <a:solidFill>
                  <a:schemeClr val="tx1"/>
                </a:solidFill>
              </a:rPr>
              <a:t>Computer </a:t>
            </a:r>
            <a:r>
              <a:rPr lang="en-US" sz="1600" dirty="0">
                <a:solidFill>
                  <a:schemeClr val="tx1"/>
                </a:solidFill>
              </a:rPr>
              <a:t>technicians can also oversee cybersecurity efforts to protect their clients' data and internet use</a:t>
            </a:r>
            <a:r>
              <a:rPr lang="en-US" sz="1600" dirty="0" smtClean="0">
                <a:solidFill>
                  <a:schemeClr val="tx1"/>
                </a:solidFill>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143000"/>
            <a:ext cx="3423651" cy="2286000"/>
          </a:xfrm>
          <a:prstGeom prst="rect">
            <a:avLst/>
          </a:prstGeom>
        </p:spPr>
      </p:pic>
      <p:sp>
        <p:nvSpPr>
          <p:cNvPr id="6" name="Content Placeholder 2"/>
          <p:cNvSpPr>
            <a:spLocks noGrp="1"/>
          </p:cNvSpPr>
          <p:nvPr>
            <p:ph sz="half" idx="1"/>
          </p:nvPr>
        </p:nvSpPr>
        <p:spPr>
          <a:xfrm>
            <a:off x="1828799" y="3611156"/>
            <a:ext cx="7086601" cy="2968466"/>
          </a:xfrm>
        </p:spPr>
        <p:txBody>
          <a:bodyPr/>
          <a:lstStyle/>
          <a:p>
            <a:pPr marL="285750" lvl="1">
              <a:buFont typeface="Arial" panose="020B0604020202020204" pitchFamily="34" charset="0"/>
              <a:buChar char="•"/>
            </a:pPr>
            <a:r>
              <a:rPr lang="en-US" sz="2000" dirty="0">
                <a:solidFill>
                  <a:schemeClr val="tx1"/>
                </a:solidFill>
              </a:rPr>
              <a:t>Computer technicians typically possess a Bachelor's Degree in Information Technology, Computer Science or another closely related field. </a:t>
            </a:r>
          </a:p>
          <a:p>
            <a:pPr lvl="1"/>
            <a:r>
              <a:rPr lang="en-US" sz="1600" dirty="0" smtClean="0">
                <a:solidFill>
                  <a:schemeClr val="tx1"/>
                </a:solidFill>
              </a:rPr>
              <a:t>Some </a:t>
            </a:r>
            <a:r>
              <a:rPr lang="en-US" sz="1600" dirty="0">
                <a:solidFill>
                  <a:schemeClr val="tx1"/>
                </a:solidFill>
              </a:rPr>
              <a:t>employers may accept candidates who have an associate's degree. </a:t>
            </a:r>
            <a:endParaRPr lang="en-US" sz="1600" dirty="0" smtClean="0">
              <a:solidFill>
                <a:schemeClr val="tx1"/>
              </a:solidFill>
            </a:endParaRPr>
          </a:p>
          <a:p>
            <a:r>
              <a:rPr lang="en-US" sz="2000" dirty="0" smtClean="0">
                <a:solidFill>
                  <a:schemeClr val="tx1"/>
                </a:solidFill>
              </a:rPr>
              <a:t>Employers also look </a:t>
            </a:r>
            <a:r>
              <a:rPr lang="en-US" sz="2000" dirty="0">
                <a:solidFill>
                  <a:schemeClr val="tx1"/>
                </a:solidFill>
              </a:rPr>
              <a:t>for candidates who possess relevant certifications. </a:t>
            </a:r>
            <a:endParaRPr lang="en-US" sz="2000" dirty="0" smtClean="0">
              <a:solidFill>
                <a:schemeClr val="tx1"/>
              </a:solidFill>
            </a:endParaRPr>
          </a:p>
          <a:p>
            <a:pPr lvl="1"/>
            <a:r>
              <a:rPr lang="en-US" sz="1600" dirty="0" smtClean="0">
                <a:solidFill>
                  <a:schemeClr val="tx1"/>
                </a:solidFill>
              </a:rPr>
              <a:t>Companies </a:t>
            </a:r>
            <a:r>
              <a:rPr lang="en-US" sz="1600" dirty="0">
                <a:solidFill>
                  <a:schemeClr val="tx1"/>
                </a:solidFill>
              </a:rPr>
              <a:t>may require individuals to have the A+ certification at a minimum, although some may require specific software certifications, including those offered by Microsoft. </a:t>
            </a:r>
          </a:p>
        </p:txBody>
      </p:sp>
    </p:spTree>
    <p:extLst>
      <p:ext uri="{BB962C8B-B14F-4D97-AF65-F5344CB8AC3E}">
        <p14:creationId xmlns:p14="http://schemas.microsoft.com/office/powerpoint/2010/main" val="6355516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Appliance Technician</a:t>
            </a:r>
            <a:endParaRPr lang="en-US" sz="4000" dirty="0">
              <a:solidFill>
                <a:schemeClr val="tx1"/>
              </a:solidFill>
            </a:endParaRPr>
          </a:p>
        </p:txBody>
      </p:sp>
      <p:sp>
        <p:nvSpPr>
          <p:cNvPr id="3" name="Content Placeholder 2"/>
          <p:cNvSpPr>
            <a:spLocks noGrp="1"/>
          </p:cNvSpPr>
          <p:nvPr>
            <p:ph sz="half" idx="1"/>
          </p:nvPr>
        </p:nvSpPr>
        <p:spPr>
          <a:xfrm>
            <a:off x="1828799" y="1032095"/>
            <a:ext cx="3895724" cy="3616105"/>
          </a:xfrm>
        </p:spPr>
        <p:txBody>
          <a:bodyPr/>
          <a:lstStyle/>
          <a:p>
            <a:r>
              <a:rPr lang="en-US" sz="2000" dirty="0">
                <a:solidFill>
                  <a:schemeClr val="tx1"/>
                </a:solidFill>
              </a:rPr>
              <a:t>An appliance technician is primarily responsible for installing and repairing appliances in residential or commercial buildings. </a:t>
            </a:r>
            <a:endParaRPr lang="en-US" sz="2000" dirty="0" smtClean="0">
              <a:solidFill>
                <a:schemeClr val="tx1"/>
              </a:solidFill>
            </a:endParaRPr>
          </a:p>
          <a:p>
            <a:pPr lvl="1"/>
            <a:r>
              <a:rPr lang="en-US" sz="1600" dirty="0" smtClean="0">
                <a:solidFill>
                  <a:schemeClr val="tx1"/>
                </a:solidFill>
              </a:rPr>
              <a:t>This </a:t>
            </a:r>
            <a:r>
              <a:rPr lang="en-US" sz="1600" dirty="0">
                <a:solidFill>
                  <a:schemeClr val="tx1"/>
                </a:solidFill>
              </a:rPr>
              <a:t>can involve inspecting appliances to determine the source of an issue, completing repairs with the necessary tools and parts and installing new appliances in homes, offices or other buildings. </a:t>
            </a:r>
            <a:endParaRPr lang="en-US" sz="1600" dirty="0" smtClean="0">
              <a:solidFill>
                <a:schemeClr val="tx1"/>
              </a:solidFill>
            </a:endParaRPr>
          </a:p>
        </p:txBody>
      </p:sp>
      <p:sp>
        <p:nvSpPr>
          <p:cNvPr id="6" name="Content Placeholder 2"/>
          <p:cNvSpPr>
            <a:spLocks noGrp="1"/>
          </p:cNvSpPr>
          <p:nvPr>
            <p:ph sz="half" idx="1"/>
          </p:nvPr>
        </p:nvSpPr>
        <p:spPr>
          <a:xfrm>
            <a:off x="1828798" y="4343400"/>
            <a:ext cx="6943725" cy="2057400"/>
          </a:xfrm>
        </p:spPr>
        <p:txBody>
          <a:bodyPr/>
          <a:lstStyle/>
          <a:p>
            <a:pPr lvl="1"/>
            <a:r>
              <a:rPr lang="en-US" sz="1600" dirty="0" smtClean="0">
                <a:solidFill>
                  <a:schemeClr val="tx1"/>
                </a:solidFill>
              </a:rPr>
              <a:t>Appliance </a:t>
            </a:r>
            <a:r>
              <a:rPr lang="en-US" sz="1600" dirty="0">
                <a:solidFill>
                  <a:schemeClr val="tx1"/>
                </a:solidFill>
              </a:rPr>
              <a:t>technicians can work with many devices, such as washing machines, refrigerators, microwaves and ovens</a:t>
            </a:r>
            <a:r>
              <a:rPr lang="en-US" sz="1600" dirty="0" smtClean="0">
                <a:solidFill>
                  <a:schemeClr val="tx1"/>
                </a:solidFill>
              </a:rPr>
              <a:t>.</a:t>
            </a:r>
          </a:p>
          <a:p>
            <a:r>
              <a:rPr lang="en-US" sz="2000" dirty="0">
                <a:solidFill>
                  <a:schemeClr val="tx1"/>
                </a:solidFill>
              </a:rPr>
              <a:t>Employers may look for candidates who possess relevant </a:t>
            </a:r>
            <a:r>
              <a:rPr lang="en-US" sz="2000" dirty="0" smtClean="0">
                <a:solidFill>
                  <a:schemeClr val="tx1"/>
                </a:solidFill>
              </a:rPr>
              <a:t>certifications or experience. </a:t>
            </a:r>
            <a:endParaRPr lang="en-US" sz="2000" dirty="0">
              <a:solidFill>
                <a:schemeClr val="tx1"/>
              </a:solidFill>
            </a:endParaRPr>
          </a:p>
          <a:p>
            <a:pPr lvl="1"/>
            <a:r>
              <a:rPr lang="en-US" sz="1600" dirty="0" smtClean="0">
                <a:solidFill>
                  <a:schemeClr val="tx1"/>
                </a:solidFill>
              </a:rPr>
              <a:t>National </a:t>
            </a:r>
            <a:r>
              <a:rPr lang="en-US" sz="1600" dirty="0">
                <a:solidFill>
                  <a:schemeClr val="tx1"/>
                </a:solidFill>
              </a:rPr>
              <a:t>Appliance Service Technician Certification (</a:t>
            </a:r>
            <a:r>
              <a:rPr lang="en-US" sz="1600" dirty="0" err="1">
                <a:solidFill>
                  <a:schemeClr val="tx1"/>
                </a:solidFill>
              </a:rPr>
              <a:t>NASTeC</a:t>
            </a:r>
            <a:r>
              <a:rPr lang="en-US" sz="1600" dirty="0">
                <a:solidFill>
                  <a:schemeClr val="tx1"/>
                </a:solidFill>
              </a:rPr>
              <a:t>) or state-issued appliance </a:t>
            </a:r>
            <a:r>
              <a:rPr lang="en-US" sz="1600" dirty="0" smtClean="0">
                <a:solidFill>
                  <a:schemeClr val="tx1"/>
                </a:solidFill>
              </a:rPr>
              <a:t>certification.</a:t>
            </a:r>
            <a:endParaRPr lang="en-US" sz="1600" dirty="0">
              <a:solidFill>
                <a:schemeClr val="tx1"/>
              </a:solidFill>
            </a:endParaRPr>
          </a:p>
          <a:p>
            <a:endParaRPr lang="en-US" sz="2000" dirty="0">
              <a:solidFill>
                <a:schemeClr val="tx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523" y="1154079"/>
            <a:ext cx="3048000" cy="3101788"/>
          </a:xfrm>
          <a:prstGeom prst="rect">
            <a:avLst/>
          </a:prstGeom>
        </p:spPr>
      </p:pic>
    </p:spTree>
    <p:extLst>
      <p:ext uri="{BB962C8B-B14F-4D97-AF65-F5344CB8AC3E}">
        <p14:creationId xmlns:p14="http://schemas.microsoft.com/office/powerpoint/2010/main" val="2519735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2137" y="0"/>
            <a:ext cx="6943725" cy="715962"/>
          </a:xfrm>
        </p:spPr>
        <p:txBody>
          <a:bodyPr/>
          <a:lstStyle/>
          <a:p>
            <a:r>
              <a:rPr lang="en-US" altLang="en-US" sz="4000" dirty="0">
                <a:solidFill>
                  <a:schemeClr val="tx1"/>
                </a:solidFill>
              </a:rPr>
              <a:t>Current</a:t>
            </a:r>
            <a:endParaRPr lang="en-US" sz="4000" dirty="0">
              <a:solidFill>
                <a:schemeClr val="tx1"/>
              </a:solidFill>
            </a:endParaRPr>
          </a:p>
        </p:txBody>
      </p:sp>
      <p:sp>
        <p:nvSpPr>
          <p:cNvPr id="3" name="Content Placeholder 2"/>
          <p:cNvSpPr>
            <a:spLocks noGrp="1"/>
          </p:cNvSpPr>
          <p:nvPr>
            <p:ph idx="1"/>
          </p:nvPr>
        </p:nvSpPr>
        <p:spPr>
          <a:xfrm>
            <a:off x="1862136" y="715962"/>
            <a:ext cx="6943726" cy="3779838"/>
          </a:xfrm>
        </p:spPr>
        <p:txBody>
          <a:bodyPr/>
          <a:lstStyle/>
          <a:p>
            <a:r>
              <a:rPr lang="en-US" sz="1800" dirty="0">
                <a:solidFill>
                  <a:schemeClr val="tx1"/>
                </a:solidFill>
              </a:rPr>
              <a:t>We can think of the amount of water flowing through the hose from the tank as current. The higher the pressure, the higher the flow, and vice-versa. </a:t>
            </a:r>
          </a:p>
          <a:p>
            <a:r>
              <a:rPr lang="en-US" sz="1800" dirty="0">
                <a:solidFill>
                  <a:schemeClr val="tx1"/>
                </a:solidFill>
              </a:rPr>
              <a:t>With water, we would measure the volume of the water flowing through the hose over a certain period of time. </a:t>
            </a:r>
          </a:p>
          <a:p>
            <a:r>
              <a:rPr lang="en-US" sz="1800" dirty="0">
                <a:solidFill>
                  <a:schemeClr val="tx1"/>
                </a:solidFill>
              </a:rPr>
              <a:t>With electricity, we measure the amount of charge flowing through the circuit over a period of time. </a:t>
            </a:r>
          </a:p>
          <a:p>
            <a:r>
              <a:rPr lang="en-US" sz="1800" dirty="0">
                <a:solidFill>
                  <a:schemeClr val="tx1"/>
                </a:solidFill>
              </a:rPr>
              <a:t>Current is measured in Amperes (usually just referred to as "Amps").  </a:t>
            </a:r>
          </a:p>
          <a:p>
            <a:r>
              <a:rPr lang="en-US" sz="1800" dirty="0">
                <a:solidFill>
                  <a:schemeClr val="tx1"/>
                </a:solidFill>
              </a:rPr>
              <a:t>An ampere is defined as 6.241*10</a:t>
            </a:r>
            <a:r>
              <a:rPr lang="en-US" sz="1800" baseline="30000" dirty="0">
                <a:solidFill>
                  <a:schemeClr val="tx1"/>
                </a:solidFill>
              </a:rPr>
              <a:t>18</a:t>
            </a:r>
            <a:r>
              <a:rPr lang="en-US" sz="1800" dirty="0">
                <a:solidFill>
                  <a:schemeClr val="tx1"/>
                </a:solidFill>
              </a:rPr>
              <a:t> electrons (1 Coulomb) per second passing through a point in a circuit. </a:t>
            </a:r>
          </a:p>
          <a:p>
            <a:r>
              <a:rPr lang="en-US" sz="1800" dirty="0">
                <a:solidFill>
                  <a:schemeClr val="tx1"/>
                </a:solidFill>
              </a:rPr>
              <a:t>Amps are represented in equations by the letter "I".</a:t>
            </a:r>
          </a:p>
          <a:p>
            <a:endParaRPr lang="en-US" sz="1800" dirty="0">
              <a:solidFill>
                <a:schemeClr val="tx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4607"/>
          <a:stretch/>
        </p:blipFill>
        <p:spPr>
          <a:xfrm>
            <a:off x="3276599" y="4419600"/>
            <a:ext cx="4114800" cy="2333625"/>
          </a:xfrm>
          <a:prstGeom prst="rect">
            <a:avLst/>
          </a:prstGeom>
        </p:spPr>
      </p:pic>
    </p:spTree>
    <p:extLst>
      <p:ext uri="{BB962C8B-B14F-4D97-AF65-F5344CB8AC3E}">
        <p14:creationId xmlns:p14="http://schemas.microsoft.com/office/powerpoint/2010/main" val="39385075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Electronics Technician</a:t>
            </a:r>
            <a:endParaRPr lang="en-US" sz="4000" dirty="0">
              <a:solidFill>
                <a:schemeClr val="tx1"/>
              </a:solidFill>
            </a:endParaRPr>
          </a:p>
        </p:txBody>
      </p:sp>
      <p:sp>
        <p:nvSpPr>
          <p:cNvPr id="3" name="Content Placeholder 2"/>
          <p:cNvSpPr>
            <a:spLocks noGrp="1"/>
          </p:cNvSpPr>
          <p:nvPr>
            <p:ph sz="half" idx="1"/>
          </p:nvPr>
        </p:nvSpPr>
        <p:spPr>
          <a:xfrm>
            <a:off x="1828798" y="1143000"/>
            <a:ext cx="3581402" cy="2743200"/>
          </a:xfrm>
        </p:spPr>
        <p:txBody>
          <a:bodyPr/>
          <a:lstStyle/>
          <a:p>
            <a:r>
              <a:rPr lang="en-US" sz="2000" dirty="0">
                <a:solidFill>
                  <a:schemeClr val="tx1"/>
                </a:solidFill>
              </a:rPr>
              <a:t>An electronics technician is a catch-all term for people in charge of testing and repairing electronic devices or components. </a:t>
            </a:r>
            <a:endParaRPr lang="en-US" sz="2000" dirty="0" smtClean="0">
              <a:solidFill>
                <a:schemeClr val="tx1"/>
              </a:solidFill>
            </a:endParaRPr>
          </a:p>
          <a:p>
            <a:pPr lvl="1"/>
            <a:r>
              <a:rPr lang="en-US" sz="1600" dirty="0" smtClean="0">
                <a:solidFill>
                  <a:schemeClr val="tx1"/>
                </a:solidFill>
              </a:rPr>
              <a:t>In </a:t>
            </a:r>
            <a:r>
              <a:rPr lang="en-US" sz="1600" dirty="0">
                <a:solidFill>
                  <a:schemeClr val="tx1"/>
                </a:solidFill>
              </a:rPr>
              <a:t>this career, you install and troubleshoot devices using tools like a multimeter or voltage tester. </a:t>
            </a:r>
            <a:endParaRPr lang="en-US" sz="1600" dirty="0" smtClean="0">
              <a:solidFill>
                <a:schemeClr val="tx1"/>
              </a:solidFill>
            </a:endParaRPr>
          </a:p>
        </p:txBody>
      </p:sp>
      <p:pic>
        <p:nvPicPr>
          <p:cNvPr id="6" name="Picture 5"/>
          <p:cNvPicPr>
            <a:picLocks noChangeAspect="1"/>
          </p:cNvPicPr>
          <p:nvPr/>
        </p:nvPicPr>
        <p:blipFill>
          <a:blip r:embed="rId3"/>
          <a:stretch>
            <a:fillRect/>
          </a:stretch>
        </p:blipFill>
        <p:spPr>
          <a:xfrm>
            <a:off x="5461833" y="1268240"/>
            <a:ext cx="3429000" cy="2286000"/>
          </a:xfrm>
          <a:prstGeom prst="rect">
            <a:avLst/>
          </a:prstGeom>
        </p:spPr>
      </p:pic>
      <p:sp>
        <p:nvSpPr>
          <p:cNvPr id="7" name="Content Placeholder 2"/>
          <p:cNvSpPr>
            <a:spLocks noGrp="1"/>
          </p:cNvSpPr>
          <p:nvPr>
            <p:ph sz="half" idx="1"/>
          </p:nvPr>
        </p:nvSpPr>
        <p:spPr>
          <a:xfrm>
            <a:off x="1828797" y="3733800"/>
            <a:ext cx="7071419" cy="2819400"/>
          </a:xfrm>
        </p:spPr>
        <p:txBody>
          <a:bodyPr/>
          <a:lstStyle/>
          <a:p>
            <a:pPr lvl="1"/>
            <a:r>
              <a:rPr lang="en-US" sz="1600" dirty="0" smtClean="0">
                <a:solidFill>
                  <a:schemeClr val="tx1"/>
                </a:solidFill>
              </a:rPr>
              <a:t>If </a:t>
            </a:r>
            <a:r>
              <a:rPr lang="en-US" sz="1600" dirty="0">
                <a:solidFill>
                  <a:schemeClr val="tx1"/>
                </a:solidFill>
              </a:rPr>
              <a:t>the circuit is faulty, you use tools like cable crimpers and soldering equipment to repair it. </a:t>
            </a:r>
            <a:endParaRPr lang="en-US" sz="1600" dirty="0" smtClean="0">
              <a:solidFill>
                <a:schemeClr val="tx1"/>
              </a:solidFill>
            </a:endParaRPr>
          </a:p>
          <a:p>
            <a:pPr lvl="1"/>
            <a:r>
              <a:rPr lang="en-US" sz="1600" dirty="0" smtClean="0">
                <a:solidFill>
                  <a:schemeClr val="tx1"/>
                </a:solidFill>
              </a:rPr>
              <a:t>You </a:t>
            </a:r>
            <a:r>
              <a:rPr lang="en-US" sz="1600" dirty="0">
                <a:solidFill>
                  <a:schemeClr val="tx1"/>
                </a:solidFill>
              </a:rPr>
              <a:t>also have to complete the documentation of the testing procedures. </a:t>
            </a:r>
            <a:endParaRPr lang="en-US" sz="1600" dirty="0" smtClean="0">
              <a:solidFill>
                <a:schemeClr val="tx1"/>
              </a:solidFill>
            </a:endParaRPr>
          </a:p>
          <a:p>
            <a:r>
              <a:rPr lang="en-US" sz="2000" dirty="0" smtClean="0">
                <a:solidFill>
                  <a:schemeClr val="tx1"/>
                </a:solidFill>
              </a:rPr>
              <a:t>To </a:t>
            </a:r>
            <a:r>
              <a:rPr lang="en-US" sz="2000" dirty="0">
                <a:solidFill>
                  <a:schemeClr val="tx1"/>
                </a:solidFill>
              </a:rPr>
              <a:t>be an electronics technician, you need to have a bachelor’s degree in electronic engineering or become an electrician apprentice. </a:t>
            </a:r>
            <a:endParaRPr lang="en-US" sz="2000" dirty="0" smtClean="0">
              <a:solidFill>
                <a:schemeClr val="tx1"/>
              </a:solidFill>
            </a:endParaRPr>
          </a:p>
          <a:p>
            <a:pPr lvl="1"/>
            <a:r>
              <a:rPr lang="en-US" sz="1600" dirty="0" smtClean="0">
                <a:solidFill>
                  <a:schemeClr val="tx1"/>
                </a:solidFill>
              </a:rPr>
              <a:t>Both </a:t>
            </a:r>
            <a:r>
              <a:rPr lang="en-US" sz="1600" dirty="0">
                <a:solidFill>
                  <a:schemeClr val="tx1"/>
                </a:solidFill>
              </a:rPr>
              <a:t>routes give you the knowledge and experience necessary to perform repairs.</a:t>
            </a:r>
          </a:p>
        </p:txBody>
      </p:sp>
    </p:spTree>
    <p:extLst>
      <p:ext uri="{BB962C8B-B14F-4D97-AF65-F5344CB8AC3E}">
        <p14:creationId xmlns:p14="http://schemas.microsoft.com/office/powerpoint/2010/main" val="5600480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Avionics Specialist</a:t>
            </a:r>
            <a:endParaRPr lang="en-US" sz="4000" dirty="0">
              <a:solidFill>
                <a:schemeClr val="tx1"/>
              </a:solidFill>
            </a:endParaRPr>
          </a:p>
        </p:txBody>
      </p:sp>
      <p:sp>
        <p:nvSpPr>
          <p:cNvPr id="3" name="Content Placeholder 2"/>
          <p:cNvSpPr>
            <a:spLocks noGrp="1"/>
          </p:cNvSpPr>
          <p:nvPr>
            <p:ph sz="half" idx="1"/>
          </p:nvPr>
        </p:nvSpPr>
        <p:spPr>
          <a:xfrm>
            <a:off x="1828798" y="1143000"/>
            <a:ext cx="3352802" cy="5562600"/>
          </a:xfrm>
        </p:spPr>
        <p:txBody>
          <a:bodyPr/>
          <a:lstStyle/>
          <a:p>
            <a:r>
              <a:rPr lang="en-US" sz="2000" dirty="0" smtClean="0">
                <a:solidFill>
                  <a:schemeClr val="tx1"/>
                </a:solidFill>
              </a:rPr>
              <a:t>An avionics </a:t>
            </a:r>
            <a:r>
              <a:rPr lang="en-US" sz="2000" dirty="0">
                <a:solidFill>
                  <a:schemeClr val="tx1"/>
                </a:solidFill>
              </a:rPr>
              <a:t>specialist often works in the aviation industry. </a:t>
            </a:r>
            <a:endParaRPr lang="en-US" sz="2000" dirty="0" smtClean="0">
              <a:solidFill>
                <a:schemeClr val="tx1"/>
              </a:solidFill>
            </a:endParaRPr>
          </a:p>
          <a:p>
            <a:r>
              <a:rPr lang="en-US" sz="2000" dirty="0" smtClean="0">
                <a:solidFill>
                  <a:schemeClr val="tx1"/>
                </a:solidFill>
              </a:rPr>
              <a:t>As </a:t>
            </a:r>
            <a:r>
              <a:rPr lang="en-US" sz="2000" dirty="0">
                <a:solidFill>
                  <a:schemeClr val="tx1"/>
                </a:solidFill>
              </a:rPr>
              <a:t>an </a:t>
            </a:r>
            <a:r>
              <a:rPr lang="en-US" sz="2000" dirty="0" smtClean="0">
                <a:solidFill>
                  <a:schemeClr val="tx1"/>
                </a:solidFill>
              </a:rPr>
              <a:t>avionics </a:t>
            </a:r>
            <a:r>
              <a:rPr lang="en-US" sz="2000" dirty="0">
                <a:solidFill>
                  <a:schemeClr val="tx1"/>
                </a:solidFill>
              </a:rPr>
              <a:t>specialist, you have to maintain the components of a plane that rely on electricity to function. </a:t>
            </a:r>
            <a:endParaRPr lang="en-US" sz="2000" dirty="0" smtClean="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661" y="1274824"/>
            <a:ext cx="3485867" cy="2535176"/>
          </a:xfrm>
          <a:prstGeom prst="rect">
            <a:avLst/>
          </a:prstGeom>
        </p:spPr>
      </p:pic>
      <p:sp>
        <p:nvSpPr>
          <p:cNvPr id="5" name="Content Placeholder 2"/>
          <p:cNvSpPr>
            <a:spLocks noGrp="1"/>
          </p:cNvSpPr>
          <p:nvPr>
            <p:ph sz="half" idx="1"/>
          </p:nvPr>
        </p:nvSpPr>
        <p:spPr>
          <a:xfrm>
            <a:off x="1828798" y="3810000"/>
            <a:ext cx="6943726" cy="2438400"/>
          </a:xfrm>
        </p:spPr>
        <p:txBody>
          <a:bodyPr/>
          <a:lstStyle/>
          <a:p>
            <a:pPr lvl="1"/>
            <a:r>
              <a:rPr lang="en-US" sz="1600" dirty="0" smtClean="0">
                <a:solidFill>
                  <a:schemeClr val="tx1"/>
                </a:solidFill>
              </a:rPr>
              <a:t>This </a:t>
            </a:r>
            <a:r>
              <a:rPr lang="en-US" sz="1600" dirty="0">
                <a:solidFill>
                  <a:schemeClr val="tx1"/>
                </a:solidFill>
              </a:rPr>
              <a:t>includes devices like radar, navigation equipment, lighting, tracking equipment, and environmental control. </a:t>
            </a:r>
            <a:endParaRPr lang="en-US" sz="1600" dirty="0" smtClean="0">
              <a:solidFill>
                <a:schemeClr val="tx1"/>
              </a:solidFill>
            </a:endParaRPr>
          </a:p>
          <a:p>
            <a:pPr lvl="1"/>
            <a:r>
              <a:rPr lang="en-US" sz="1600" dirty="0" smtClean="0">
                <a:solidFill>
                  <a:schemeClr val="tx1"/>
                </a:solidFill>
              </a:rPr>
              <a:t>You </a:t>
            </a:r>
            <a:r>
              <a:rPr lang="en-US" sz="1600" dirty="0">
                <a:solidFill>
                  <a:schemeClr val="tx1"/>
                </a:solidFill>
              </a:rPr>
              <a:t>calibrate and install wiring, display panels, meters, and other electronic components that keep the craft running smoothly and safely. </a:t>
            </a:r>
            <a:endParaRPr lang="en-US" sz="1600" dirty="0" smtClean="0">
              <a:solidFill>
                <a:schemeClr val="tx1"/>
              </a:solidFill>
            </a:endParaRPr>
          </a:p>
          <a:p>
            <a:r>
              <a:rPr lang="en-US" sz="2000" dirty="0" smtClean="0">
                <a:solidFill>
                  <a:schemeClr val="tx1"/>
                </a:solidFill>
              </a:rPr>
              <a:t>The </a:t>
            </a:r>
            <a:r>
              <a:rPr lang="en-US" sz="2000" dirty="0">
                <a:solidFill>
                  <a:schemeClr val="tx1"/>
                </a:solidFill>
              </a:rPr>
              <a:t>qualifications for this job are a bachelor’s degree in a relevant field, along with ample experience in the electronics field.</a:t>
            </a:r>
          </a:p>
        </p:txBody>
      </p:sp>
    </p:spTree>
    <p:extLst>
      <p:ext uri="{BB962C8B-B14F-4D97-AF65-F5344CB8AC3E}">
        <p14:creationId xmlns:p14="http://schemas.microsoft.com/office/powerpoint/2010/main" val="5104987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Audio Engineer</a:t>
            </a:r>
            <a:endParaRPr lang="en-US" sz="4000" dirty="0">
              <a:solidFill>
                <a:schemeClr val="tx1"/>
              </a:solidFill>
            </a:endParaRPr>
          </a:p>
        </p:txBody>
      </p:sp>
      <p:sp>
        <p:nvSpPr>
          <p:cNvPr id="3" name="Content Placeholder 2"/>
          <p:cNvSpPr>
            <a:spLocks noGrp="1"/>
          </p:cNvSpPr>
          <p:nvPr>
            <p:ph sz="half" idx="1"/>
          </p:nvPr>
        </p:nvSpPr>
        <p:spPr>
          <a:xfrm>
            <a:off x="1828798" y="1143000"/>
            <a:ext cx="4267202" cy="4343400"/>
          </a:xfrm>
        </p:spPr>
        <p:txBody>
          <a:bodyPr/>
          <a:lstStyle/>
          <a:p>
            <a:r>
              <a:rPr lang="en-US" sz="2000" dirty="0">
                <a:solidFill>
                  <a:schemeClr val="tx1"/>
                </a:solidFill>
              </a:rPr>
              <a:t>An audio engineer uses sound equipment to produce the audio elements of recorded projects and live events. </a:t>
            </a:r>
            <a:endParaRPr lang="en-US" sz="2000" dirty="0" smtClean="0">
              <a:solidFill>
                <a:schemeClr val="tx1"/>
              </a:solidFill>
            </a:endParaRPr>
          </a:p>
          <a:p>
            <a:pPr lvl="1"/>
            <a:r>
              <a:rPr lang="en-US" sz="1600" dirty="0" smtClean="0">
                <a:solidFill>
                  <a:schemeClr val="tx1"/>
                </a:solidFill>
              </a:rPr>
              <a:t>This </a:t>
            </a:r>
            <a:r>
              <a:rPr lang="en-US" sz="1600" dirty="0">
                <a:solidFill>
                  <a:schemeClr val="tx1"/>
                </a:solidFill>
              </a:rPr>
              <a:t>can involve monitoring the levels of microphones to ensure an audience can hear all live performers at a show, adding sound effects to video or film projects and mixing and producing songs for recording artists. </a:t>
            </a:r>
            <a:endParaRPr lang="en-US" sz="1600" dirty="0" smtClean="0">
              <a:solidFill>
                <a:schemeClr val="tx1"/>
              </a:solidFill>
            </a:endParaRPr>
          </a:p>
          <a:p>
            <a:pPr lvl="1"/>
            <a:r>
              <a:rPr lang="en-US" sz="1600" dirty="0" smtClean="0">
                <a:solidFill>
                  <a:schemeClr val="tx1"/>
                </a:solidFill>
              </a:rPr>
              <a:t>Audio </a:t>
            </a:r>
            <a:r>
              <a:rPr lang="en-US" sz="1600" dirty="0">
                <a:solidFill>
                  <a:schemeClr val="tx1"/>
                </a:solidFill>
              </a:rPr>
              <a:t>engineers are also sometimes referred to as audio equipment technicians or sound technicians</a:t>
            </a:r>
            <a:r>
              <a:rPr lang="en-US" sz="1600" dirty="0" smtClean="0">
                <a:solidFill>
                  <a:schemeClr val="tx1"/>
                </a:solidFill>
              </a:rPr>
              <a:t>.</a:t>
            </a:r>
          </a:p>
        </p:txBody>
      </p:sp>
      <p:sp>
        <p:nvSpPr>
          <p:cNvPr id="5" name="Content Placeholder 2"/>
          <p:cNvSpPr>
            <a:spLocks noGrp="1"/>
          </p:cNvSpPr>
          <p:nvPr>
            <p:ph sz="half" idx="1"/>
          </p:nvPr>
        </p:nvSpPr>
        <p:spPr>
          <a:xfrm>
            <a:off x="1828798" y="4751207"/>
            <a:ext cx="6943726" cy="1867261"/>
          </a:xfrm>
        </p:spPr>
        <p:txBody>
          <a:bodyPr/>
          <a:lstStyle/>
          <a:p>
            <a:r>
              <a:rPr lang="en-US" sz="2000" dirty="0" smtClean="0">
                <a:solidFill>
                  <a:schemeClr val="tx1"/>
                </a:solidFill>
              </a:rPr>
              <a:t>Most </a:t>
            </a:r>
            <a:r>
              <a:rPr lang="en-US" sz="2000" dirty="0">
                <a:solidFill>
                  <a:schemeClr val="tx1"/>
                </a:solidFill>
              </a:rPr>
              <a:t>employers require at least a certificate in audio engineering, and many may prefer a degree. </a:t>
            </a:r>
            <a:endParaRPr lang="en-US" sz="2000" dirty="0" smtClean="0">
              <a:solidFill>
                <a:schemeClr val="tx1"/>
              </a:solidFill>
            </a:endParaRPr>
          </a:p>
          <a:p>
            <a:pPr lvl="1"/>
            <a:r>
              <a:rPr lang="en-US" sz="1600" dirty="0" smtClean="0">
                <a:solidFill>
                  <a:schemeClr val="tx1"/>
                </a:solidFill>
              </a:rPr>
              <a:t>Degrees </a:t>
            </a:r>
            <a:r>
              <a:rPr lang="en-US" sz="1600" dirty="0">
                <a:solidFill>
                  <a:schemeClr val="tx1"/>
                </a:solidFill>
              </a:rPr>
              <a:t>include associate and bachelor's degrees in audio engineering, music production and engineering, and sound design. </a:t>
            </a:r>
            <a:endParaRPr lang="en-US" sz="1600" dirty="0" smtClean="0">
              <a:solidFill>
                <a:schemeClr val="tx1"/>
              </a:solidFill>
            </a:endParaRPr>
          </a:p>
          <a:p>
            <a:pPr lvl="1"/>
            <a:r>
              <a:rPr lang="en-US" sz="1600" dirty="0" smtClean="0">
                <a:solidFill>
                  <a:schemeClr val="tx1"/>
                </a:solidFill>
              </a:rPr>
              <a:t>These </a:t>
            </a:r>
            <a:r>
              <a:rPr lang="en-US" sz="1600" dirty="0">
                <a:solidFill>
                  <a:schemeClr val="tx1"/>
                </a:solidFill>
              </a:rPr>
              <a:t>programs combine technical and creative coursework with hands-on experience.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1020039"/>
            <a:ext cx="2935083" cy="165098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2768213"/>
            <a:ext cx="2935083" cy="1956722"/>
          </a:xfrm>
          <a:prstGeom prst="rect">
            <a:avLst/>
          </a:prstGeom>
        </p:spPr>
      </p:pic>
    </p:spTree>
    <p:extLst>
      <p:ext uri="{BB962C8B-B14F-4D97-AF65-F5344CB8AC3E}">
        <p14:creationId xmlns:p14="http://schemas.microsoft.com/office/powerpoint/2010/main" val="18389393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Electronics Engineer</a:t>
            </a:r>
            <a:endParaRPr lang="en-US" sz="4000" dirty="0">
              <a:solidFill>
                <a:schemeClr val="tx1"/>
              </a:solidFill>
            </a:endParaRPr>
          </a:p>
        </p:txBody>
      </p:sp>
      <p:sp>
        <p:nvSpPr>
          <p:cNvPr id="3" name="Content Placeholder 2"/>
          <p:cNvSpPr>
            <a:spLocks noGrp="1"/>
          </p:cNvSpPr>
          <p:nvPr>
            <p:ph sz="half" idx="1"/>
          </p:nvPr>
        </p:nvSpPr>
        <p:spPr>
          <a:xfrm>
            <a:off x="1828797" y="1143000"/>
            <a:ext cx="3048003" cy="2895600"/>
          </a:xfrm>
        </p:spPr>
        <p:txBody>
          <a:bodyPr/>
          <a:lstStyle/>
          <a:p>
            <a:r>
              <a:rPr lang="en-US" sz="2000" dirty="0">
                <a:solidFill>
                  <a:schemeClr val="tx1"/>
                </a:solidFill>
              </a:rPr>
              <a:t>An electronics engineer specializes in designing and building new electronic equipment and devices. </a:t>
            </a:r>
            <a:endParaRPr lang="en-US" sz="2000" dirty="0" smtClean="0">
              <a:solidFill>
                <a:schemeClr val="tx1"/>
              </a:solidFill>
            </a:endParaRPr>
          </a:p>
          <a:p>
            <a:pPr lvl="1"/>
            <a:r>
              <a:rPr lang="en-US" sz="1600" dirty="0">
                <a:solidFill>
                  <a:schemeClr val="tx1"/>
                </a:solidFill>
              </a:rPr>
              <a:t>This can involve designing software and computer systems for </a:t>
            </a:r>
            <a:r>
              <a:rPr lang="en-US" sz="1600" dirty="0" smtClean="0">
                <a:solidFill>
                  <a:schemeClr val="tx1"/>
                </a:solidFill>
              </a:rPr>
              <a:t>devices. </a:t>
            </a:r>
          </a:p>
        </p:txBody>
      </p:sp>
      <p:pic>
        <p:nvPicPr>
          <p:cNvPr id="6" name="Picture 5"/>
          <p:cNvPicPr>
            <a:picLocks noChangeAspect="1"/>
          </p:cNvPicPr>
          <p:nvPr/>
        </p:nvPicPr>
        <p:blipFill>
          <a:blip r:embed="rId3"/>
          <a:stretch>
            <a:fillRect/>
          </a:stretch>
        </p:blipFill>
        <p:spPr>
          <a:xfrm>
            <a:off x="4881168" y="1283854"/>
            <a:ext cx="3891356" cy="2613891"/>
          </a:xfrm>
          <a:prstGeom prst="rect">
            <a:avLst/>
          </a:prstGeom>
        </p:spPr>
      </p:pic>
      <p:sp>
        <p:nvSpPr>
          <p:cNvPr id="7" name="Content Placeholder 2"/>
          <p:cNvSpPr>
            <a:spLocks noGrp="1"/>
          </p:cNvSpPr>
          <p:nvPr>
            <p:ph sz="half" idx="1"/>
          </p:nvPr>
        </p:nvSpPr>
        <p:spPr>
          <a:xfrm>
            <a:off x="1828799" y="4038599"/>
            <a:ext cx="6943726" cy="2667001"/>
          </a:xfrm>
        </p:spPr>
        <p:txBody>
          <a:bodyPr/>
          <a:lstStyle/>
          <a:p>
            <a:pPr lvl="1"/>
            <a:r>
              <a:rPr lang="en-US" sz="1600" dirty="0" smtClean="0">
                <a:solidFill>
                  <a:schemeClr val="tx1"/>
                </a:solidFill>
              </a:rPr>
              <a:t>It may also include </a:t>
            </a:r>
            <a:r>
              <a:rPr lang="en-US" sz="1600" dirty="0">
                <a:solidFill>
                  <a:schemeClr val="tx1"/>
                </a:solidFill>
              </a:rPr>
              <a:t>testing new electronic equipment to ensure it works effectively and developing applications for existing electronic devices. </a:t>
            </a:r>
          </a:p>
          <a:p>
            <a:pPr lvl="1"/>
            <a:r>
              <a:rPr lang="en-US" sz="1600" dirty="0" smtClean="0">
                <a:solidFill>
                  <a:schemeClr val="tx1"/>
                </a:solidFill>
              </a:rPr>
              <a:t>Electronics </a:t>
            </a:r>
            <a:r>
              <a:rPr lang="en-US" sz="1600" dirty="0">
                <a:solidFill>
                  <a:schemeClr val="tx1"/>
                </a:solidFill>
              </a:rPr>
              <a:t>engineers can work on products like cell phones, GPS devices, broadcasting systems and more</a:t>
            </a:r>
            <a:r>
              <a:rPr lang="en-US" sz="1600" dirty="0" smtClean="0">
                <a:solidFill>
                  <a:schemeClr val="tx1"/>
                </a:solidFill>
              </a:rPr>
              <a:t>.</a:t>
            </a:r>
          </a:p>
          <a:p>
            <a:r>
              <a:rPr lang="en-US" sz="2000" dirty="0">
                <a:solidFill>
                  <a:schemeClr val="tx1"/>
                </a:solidFill>
              </a:rPr>
              <a:t>Electrical and electronics engineers typically need a bachelor's degree in electrical engineering, electronics engineering, or a related engineering field.</a:t>
            </a:r>
          </a:p>
        </p:txBody>
      </p:sp>
    </p:spTree>
    <p:extLst>
      <p:ext uri="{BB962C8B-B14F-4D97-AF65-F5344CB8AC3E}">
        <p14:creationId xmlns:p14="http://schemas.microsoft.com/office/powerpoint/2010/main" val="27816540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546"/>
            <a:ext cx="9144001" cy="6865546"/>
          </a:xfrm>
          <a:prstGeom prst="rect">
            <a:avLst/>
          </a:prstGeom>
        </p:spPr>
      </p:pic>
    </p:spTree>
    <p:extLst>
      <p:ext uri="{BB962C8B-B14F-4D97-AF65-F5344CB8AC3E}">
        <p14:creationId xmlns:p14="http://schemas.microsoft.com/office/powerpoint/2010/main" val="1154619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Current</a:t>
            </a:r>
            <a:endParaRPr lang="en-US" dirty="0">
              <a:solidFill>
                <a:schemeClr val="tx1"/>
              </a:solidFill>
            </a:endParaRPr>
          </a:p>
        </p:txBody>
      </p:sp>
      <p:pic>
        <p:nvPicPr>
          <p:cNvPr id="3" name="kYwNj9uauJ4"/>
          <p:cNvPicPr>
            <a:picLocks noGrp="1" noRot="1" noChangeAspect="1"/>
          </p:cNvPicPr>
          <p:nvPr>
            <p:ph idx="1"/>
            <a:videoFile r:link="rId1"/>
          </p:nvPr>
        </p:nvPicPr>
        <p:blipFill>
          <a:blip r:embed="rId5"/>
          <a:stretch>
            <a:fillRect/>
          </a:stretch>
        </p:blipFill>
        <p:spPr>
          <a:xfrm>
            <a:off x="1981200" y="1185863"/>
            <a:ext cx="6934200" cy="3900487"/>
          </a:xfrm>
          <a:prstGeom prst="rect">
            <a:avLst/>
          </a:prstGeom>
        </p:spPr>
      </p:pic>
      <p:sp>
        <p:nvSpPr>
          <p:cNvPr id="6" name="TextBox 5"/>
          <p:cNvSpPr txBox="1"/>
          <p:nvPr/>
        </p:nvSpPr>
        <p:spPr>
          <a:xfrm>
            <a:off x="1981200" y="5105400"/>
            <a:ext cx="6934200" cy="400110"/>
          </a:xfrm>
          <a:prstGeom prst="rect">
            <a:avLst/>
          </a:prstGeom>
          <a:noFill/>
        </p:spPr>
        <p:txBody>
          <a:bodyPr wrap="square" rtlCol="0">
            <a:spAutoFit/>
          </a:bodyPr>
          <a:lstStyle/>
          <a:p>
            <a:r>
              <a:rPr lang="en-US" sz="2000" dirty="0"/>
              <a:t>Click on the above video to better understand current.</a:t>
            </a:r>
          </a:p>
        </p:txBody>
      </p:sp>
    </p:spTree>
    <p:extLst>
      <p:ext uri="{BB962C8B-B14F-4D97-AF65-F5344CB8AC3E}">
        <p14:creationId xmlns:p14="http://schemas.microsoft.com/office/powerpoint/2010/main" val="2923107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Current</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pPr>
              <a:defRPr/>
            </a:pPr>
            <a:r>
              <a:rPr lang="en-US" sz="1800" dirty="0">
                <a:solidFill>
                  <a:schemeClr val="tx1"/>
                </a:solidFill>
              </a:rPr>
              <a:t>Let's say now that we have two tanks, each with a hose coming from the bottom. Each tank has the exact same amount of water, but the hose on one tank is narrower than the hose on the other.</a:t>
            </a: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r>
              <a:rPr lang="en-US" sz="1800" dirty="0">
                <a:solidFill>
                  <a:schemeClr val="tx1"/>
                </a:solidFill>
              </a:rPr>
              <a:t>We measure the same amount of pressure at the end of either hose, but when the water begins to flow, the flow rate of the water in the tank with the narrower hose will be less than the flow rate of the water in the tank with the wider hose. In electrical terms, the current through the narrower hose is less than the current through the wider hose.</a:t>
            </a:r>
          </a:p>
          <a:p>
            <a:pPr marL="0" lvl="0" indent="0">
              <a:buNone/>
              <a:defRPr/>
            </a:pPr>
            <a:endParaRPr lang="en-US" sz="2400" dirty="0">
              <a:solidFill>
                <a:schemeClr val="tx1"/>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5497" t="15582" r="15495" b="6603"/>
          <a:stretch/>
        </p:blipFill>
        <p:spPr>
          <a:xfrm>
            <a:off x="4154731" y="2133600"/>
            <a:ext cx="2291861" cy="2590799"/>
          </a:xfrm>
          <a:prstGeom prst="rect">
            <a:avLst/>
          </a:prstGeom>
        </p:spPr>
      </p:pic>
    </p:spTree>
    <p:extLst>
      <p:ext uri="{BB962C8B-B14F-4D97-AF65-F5344CB8AC3E}">
        <p14:creationId xmlns:p14="http://schemas.microsoft.com/office/powerpoint/2010/main" val="1107072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Current</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pPr>
              <a:defRPr/>
            </a:pPr>
            <a:r>
              <a:rPr lang="en-US" sz="1800" dirty="0">
                <a:solidFill>
                  <a:schemeClr val="tx1"/>
                </a:solidFill>
              </a:rPr>
              <a:t>If we want the flow to be the same through both hoses, we have to increase the amount of water (charge) in the tank with the narrower hose.</a:t>
            </a: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r>
              <a:rPr lang="en-US" sz="1800" dirty="0">
                <a:solidFill>
                  <a:schemeClr val="tx1"/>
                </a:solidFill>
              </a:rPr>
              <a:t>This increases the pressure (voltage) at the end of the narrower hose, pushing more water through the tank. This is analogous to an increase in voltage that causes an increase in current.</a:t>
            </a:r>
            <a:endParaRPr lang="en-US" sz="2400" dirty="0">
              <a:solidFill>
                <a:schemeClr val="tx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97" t="15582" r="15495" b="6603"/>
          <a:stretch/>
        </p:blipFill>
        <p:spPr>
          <a:xfrm>
            <a:off x="3810000" y="1828800"/>
            <a:ext cx="2561492" cy="2895600"/>
          </a:xfrm>
          <a:prstGeom prst="rect">
            <a:avLst/>
          </a:prstGeom>
        </p:spPr>
      </p:pic>
    </p:spTree>
    <p:extLst>
      <p:ext uri="{BB962C8B-B14F-4D97-AF65-F5344CB8AC3E}">
        <p14:creationId xmlns:p14="http://schemas.microsoft.com/office/powerpoint/2010/main" val="1468982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1828800" y="4038600"/>
            <a:ext cx="6553200" cy="2667000"/>
          </a:xfrm>
        </p:spPr>
        <p:txBody>
          <a:bodyPr>
            <a:normAutofit/>
          </a:bodyPr>
          <a:lstStyle/>
          <a:p>
            <a:r>
              <a:rPr lang="en-US" sz="1800" dirty="0">
                <a:solidFill>
                  <a:schemeClr val="tx1"/>
                </a:solidFill>
              </a:rPr>
              <a:t>Now we're starting to see the relationship between voltage and current. But there is a third factor to be considered here: the width of the hose. In this analogy, the width of the hose is the resistance. This means we need to add another term to our model:</a:t>
            </a:r>
          </a:p>
          <a:p>
            <a:pPr lvl="1"/>
            <a:r>
              <a:rPr lang="en-US" sz="1600" dirty="0">
                <a:solidFill>
                  <a:schemeClr val="tx1"/>
                </a:solidFill>
              </a:rPr>
              <a:t>Water = Charge (measured in Coulombs)</a:t>
            </a:r>
          </a:p>
          <a:p>
            <a:pPr lvl="1"/>
            <a:r>
              <a:rPr lang="en-US" sz="1600" dirty="0">
                <a:solidFill>
                  <a:schemeClr val="tx1"/>
                </a:solidFill>
              </a:rPr>
              <a:t>Pressure = Voltage (measured in Volts)</a:t>
            </a:r>
          </a:p>
          <a:p>
            <a:pPr lvl="1"/>
            <a:r>
              <a:rPr lang="en-US" sz="1600" dirty="0">
                <a:solidFill>
                  <a:schemeClr val="tx1"/>
                </a:solidFill>
              </a:rPr>
              <a:t>Flow = Current (measured in Amperes, or "Amps" for short)</a:t>
            </a:r>
          </a:p>
          <a:p>
            <a:pPr lvl="1"/>
            <a:r>
              <a:rPr lang="en-US" sz="1600" dirty="0">
                <a:solidFill>
                  <a:schemeClr val="tx1"/>
                </a:solidFill>
              </a:rPr>
              <a:t>Hose Width = Resistance</a:t>
            </a:r>
          </a:p>
          <a:p>
            <a:pPr>
              <a:defRPr/>
            </a:pPr>
            <a:endParaRPr lang="en-US" sz="2400" dirty="0">
              <a:solidFill>
                <a:schemeClr val="tx1"/>
              </a:solidFill>
            </a:endParaRP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4200" y="174225"/>
            <a:ext cx="4700728" cy="3934148"/>
          </a:xfrm>
          <a:prstGeom prst="rect">
            <a:avLst/>
          </a:prstGeom>
        </p:spPr>
      </p:pic>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Resistance</a:t>
            </a:r>
            <a:endParaRPr lang="en-US" dirty="0">
              <a:solidFill>
                <a:schemeClr val="tx1"/>
              </a:solidFill>
            </a:endParaRPr>
          </a:p>
        </p:txBody>
      </p:sp>
    </p:spTree>
    <p:extLst>
      <p:ext uri="{BB962C8B-B14F-4D97-AF65-F5344CB8AC3E}">
        <p14:creationId xmlns:p14="http://schemas.microsoft.com/office/powerpoint/2010/main" val="3284561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Resistance</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r>
              <a:rPr lang="en-US" sz="1800" dirty="0">
                <a:solidFill>
                  <a:schemeClr val="tx1"/>
                </a:solidFill>
              </a:rPr>
              <a:t>Consider again our two water tanks, one with a narrow pipe and one with a wide pipe.</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It stands to reason that we can't fit as much volume through a narrow pipe than a wider one at the same pressure. This is resistance. The narrow pipe "resists" the flow of water through it even though the water is at the same pressure as the tank with the wider pipe.</a:t>
            </a:r>
          </a:p>
          <a:p>
            <a:endParaRPr lang="en-US" sz="1800" dirty="0">
              <a:solidFill>
                <a:schemeClr val="tx1"/>
              </a:solidFill>
            </a:endParaRPr>
          </a:p>
          <a:p>
            <a:endParaRPr lang="en-US" sz="2400" dirty="0">
              <a:solidFill>
                <a:schemeClr val="tx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497" t="15582" r="15495" b="6603"/>
          <a:stretch/>
        </p:blipFill>
        <p:spPr>
          <a:xfrm>
            <a:off x="4154731" y="1524000"/>
            <a:ext cx="2291861" cy="2590799"/>
          </a:xfrm>
          <a:prstGeom prst="rect">
            <a:avLst/>
          </a:prstGeom>
        </p:spPr>
      </p:pic>
    </p:spTree>
    <p:extLst>
      <p:ext uri="{BB962C8B-B14F-4D97-AF65-F5344CB8AC3E}">
        <p14:creationId xmlns:p14="http://schemas.microsoft.com/office/powerpoint/2010/main" val="812354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Resistance</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r>
              <a:rPr lang="en-US" sz="1800" dirty="0">
                <a:solidFill>
                  <a:schemeClr val="tx1"/>
                </a:solidFill>
              </a:rPr>
              <a:t>In electrical terms, this is represented by two circuits with equal voltages and different resistances. The circuit with the higher resistance will allow less charge to flow, meaning the circuit with higher resistance has less current flowing through it.</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In electrical terms, this is represented by two circuits with equal voltages and different resistances. The circuit with the higher resistance will allow less charge to flow, meaning the circuit with higher resistance has less current flowing through it.</a:t>
            </a:r>
          </a:p>
        </p:txBody>
      </p:sp>
      <p:pic>
        <p:nvPicPr>
          <p:cNvPr id="2" name="Picture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76"/>
          <a:stretch/>
        </p:blipFill>
        <p:spPr>
          <a:xfrm>
            <a:off x="3352800" y="2209800"/>
            <a:ext cx="3758730" cy="2907832"/>
          </a:xfrm>
          <a:prstGeom prst="rect">
            <a:avLst/>
          </a:prstGeom>
        </p:spPr>
      </p:pic>
    </p:spTree>
    <p:extLst>
      <p:ext uri="{BB962C8B-B14F-4D97-AF65-F5344CB8AC3E}">
        <p14:creationId xmlns:p14="http://schemas.microsoft.com/office/powerpoint/2010/main" val="1241959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Resistance</a:t>
            </a:r>
            <a:endParaRPr lang="en-US" dirty="0">
              <a:solidFill>
                <a:schemeClr val="tx1"/>
              </a:solidFill>
            </a:endParaRPr>
          </a:p>
        </p:txBody>
      </p:sp>
      <p:sp>
        <p:nvSpPr>
          <p:cNvPr id="15363" name="Content Placeholder 2"/>
          <p:cNvSpPr>
            <a:spLocks noGrp="1"/>
          </p:cNvSpPr>
          <p:nvPr>
            <p:ph idx="1"/>
          </p:nvPr>
        </p:nvSpPr>
        <p:spPr>
          <a:xfrm>
            <a:off x="1828800" y="890187"/>
            <a:ext cx="6705600" cy="5815413"/>
          </a:xfrm>
        </p:spPr>
        <p:txBody>
          <a:bodyPr>
            <a:normAutofit/>
          </a:bodyPr>
          <a:lstStyle/>
          <a:p>
            <a:r>
              <a:rPr lang="en-US" sz="1800" dirty="0">
                <a:solidFill>
                  <a:schemeClr val="tx1"/>
                </a:solidFill>
              </a:rPr>
              <a:t>This brings us to Georg Ohm. Ohm defines the unit of resistance of "1 Ohm" as the resistance between two points in a conductor where the application of 1 volt will push 1 ampere, or 6.241×10</a:t>
            </a:r>
            <a:r>
              <a:rPr lang="en-US" sz="1800" baseline="30000" dirty="0">
                <a:solidFill>
                  <a:schemeClr val="tx1"/>
                </a:solidFill>
              </a:rPr>
              <a:t>18</a:t>
            </a:r>
            <a:r>
              <a:rPr lang="en-US" sz="1800" dirty="0">
                <a:solidFill>
                  <a:schemeClr val="tx1"/>
                </a:solidFill>
              </a:rPr>
              <a:t> electrons. This value is usually represented in schematics with the Greek letter </a:t>
            </a:r>
            <a:r>
              <a:rPr lang="en-US" sz="1800" dirty="0" smtClean="0">
                <a:solidFill>
                  <a:schemeClr val="tx1"/>
                </a:solidFill>
              </a:rPr>
              <a:t>Ω (omega</a:t>
            </a:r>
            <a:r>
              <a:rPr lang="en-US" sz="1800" dirty="0" smtClean="0">
                <a:solidFill>
                  <a:schemeClr val="tx1"/>
                </a:solidFill>
              </a:rPr>
              <a:t>).</a:t>
            </a:r>
            <a:r>
              <a:rPr lang="en-US" sz="1800" dirty="0" smtClean="0">
                <a:solidFill>
                  <a:schemeClr val="tx1"/>
                </a:solidFill>
              </a:rPr>
              <a:t> </a:t>
            </a:r>
            <a:endParaRPr lang="en-US" sz="1800" dirty="0">
              <a:solidFill>
                <a:schemeClr val="tx1"/>
              </a:solidFill>
            </a:endParaRPr>
          </a:p>
        </p:txBody>
      </p:sp>
      <p:pic>
        <p:nvPicPr>
          <p:cNvPr id="4" name="Picture 3"/>
          <p:cNvPicPr>
            <a:picLocks noChangeAspect="1"/>
          </p:cNvPicPr>
          <p:nvPr/>
        </p:nvPicPr>
        <p:blipFill>
          <a:blip r:embed="rId4"/>
          <a:stretch>
            <a:fillRect/>
          </a:stretch>
        </p:blipFill>
        <p:spPr>
          <a:xfrm>
            <a:off x="3852929" y="2743200"/>
            <a:ext cx="2504941" cy="3181350"/>
          </a:xfrm>
          <a:prstGeom prst="rect">
            <a:avLst/>
          </a:prstGeom>
        </p:spPr>
      </p:pic>
      <p:sp>
        <p:nvSpPr>
          <p:cNvPr id="5" name="Rectangle 4"/>
          <p:cNvSpPr/>
          <p:nvPr/>
        </p:nvSpPr>
        <p:spPr>
          <a:xfrm>
            <a:off x="4209160" y="5924550"/>
            <a:ext cx="1792478" cy="461665"/>
          </a:xfrm>
          <a:prstGeom prst="rect">
            <a:avLst/>
          </a:prstGeom>
        </p:spPr>
        <p:txBody>
          <a:bodyPr wrap="none">
            <a:spAutoFit/>
          </a:bodyPr>
          <a:lstStyle/>
          <a:p>
            <a:r>
              <a:rPr lang="en-US" i="1" dirty="0"/>
              <a:t>Georg Ohm</a:t>
            </a:r>
            <a:endParaRPr lang="en-US" dirty="0"/>
          </a:p>
        </p:txBody>
      </p:sp>
    </p:spTree>
    <p:extLst>
      <p:ext uri="{BB962C8B-B14F-4D97-AF65-F5344CB8AC3E}">
        <p14:creationId xmlns:p14="http://schemas.microsoft.com/office/powerpoint/2010/main" val="345857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p:txBody>
          <a:bodyPr/>
          <a:lstStyle/>
          <a:p>
            <a:r>
              <a:rPr lang="en-US" altLang="en-US" sz="3600" dirty="0">
                <a:effectLst>
                  <a:outerShdw blurRad="38100" dist="38100" dir="2700000" algn="tl">
                    <a:srgbClr val="000000">
                      <a:alpha val="43137"/>
                    </a:srgbClr>
                  </a:outerShdw>
                </a:effectLst>
              </a:rPr>
              <a:t>Electronics Merit Badge Requirements</a:t>
            </a:r>
            <a:endParaRPr lang="ru-RU" altLang="en-US" sz="3600" dirty="0">
              <a:effectLst>
                <a:outerShdw blurRad="38100" dist="38100" dir="2700000" algn="tl">
                  <a:srgbClr val="000000">
                    <a:alpha val="43137"/>
                  </a:srgbClr>
                </a:outerShdw>
              </a:effectLst>
            </a:endParaRPr>
          </a:p>
        </p:txBody>
      </p:sp>
      <p:sp>
        <p:nvSpPr>
          <p:cNvPr id="17415" name="Rectangle 7"/>
          <p:cNvSpPr>
            <a:spLocks noGrp="1" noChangeArrowheads="1"/>
          </p:cNvSpPr>
          <p:nvPr>
            <p:ph type="body" idx="1"/>
          </p:nvPr>
        </p:nvSpPr>
        <p:spPr/>
        <p:txBody>
          <a:bodyPr/>
          <a:lstStyle/>
          <a:p>
            <a:pPr>
              <a:lnSpc>
                <a:spcPct val="80000"/>
              </a:lnSpc>
              <a:buFont typeface="+mj-lt"/>
              <a:buAutoNum type="arabicPeriod"/>
            </a:pPr>
            <a:r>
              <a:rPr lang="en-US" altLang="ko-KR" sz="2200" dirty="0">
                <a:latin typeface="Verdana" panose="020B0604030504040204" pitchFamily="34" charset="0"/>
                <a:ea typeface="굴림" charset="-127"/>
              </a:rPr>
              <a:t>Describe the safety precautions you must exercise when using, building, altering, or repairing electronic devices.</a:t>
            </a:r>
          </a:p>
          <a:p>
            <a:pPr>
              <a:lnSpc>
                <a:spcPct val="80000"/>
              </a:lnSpc>
              <a:buFont typeface="+mj-lt"/>
              <a:buAutoNum type="arabicPeriod"/>
            </a:pPr>
            <a:r>
              <a:rPr lang="en-US" altLang="ko-KR" sz="2200" dirty="0">
                <a:latin typeface="Verdana" panose="020B0604030504040204" pitchFamily="34" charset="0"/>
                <a:ea typeface="굴림" charset="-127"/>
              </a:rPr>
              <a:t>Do the following:</a:t>
            </a:r>
          </a:p>
          <a:p>
            <a:pPr lvl="1">
              <a:lnSpc>
                <a:spcPct val="80000"/>
              </a:lnSpc>
              <a:buFont typeface="+mj-lt"/>
              <a:buAutoNum type="alphaLcPeriod"/>
            </a:pPr>
            <a:r>
              <a:rPr lang="en-US" altLang="ko-KR" sz="1800" dirty="0">
                <a:latin typeface="Verdana" panose="020B0604030504040204" pitchFamily="34" charset="0"/>
                <a:ea typeface="굴림" charset="-127"/>
              </a:rPr>
              <a:t>Draw a simple schematic diagram. It must show resistors, capacitors, and transistors or integrated circuits, Use the correct symbols. Label all parts.</a:t>
            </a:r>
          </a:p>
          <a:p>
            <a:pPr lvl="1">
              <a:lnSpc>
                <a:spcPct val="80000"/>
              </a:lnSpc>
              <a:buFont typeface="+mj-lt"/>
              <a:buAutoNum type="alphaLcPeriod"/>
            </a:pPr>
            <a:r>
              <a:rPr lang="en-US" altLang="ko-KR" sz="1800" dirty="0">
                <a:latin typeface="Verdana" panose="020B0604030504040204" pitchFamily="34" charset="0"/>
                <a:ea typeface="굴림" charset="-127"/>
              </a:rPr>
              <a:t>Tell the purpose of each part.</a:t>
            </a:r>
          </a:p>
          <a:p>
            <a:pPr>
              <a:lnSpc>
                <a:spcPct val="80000"/>
              </a:lnSpc>
              <a:buFont typeface="+mj-lt"/>
              <a:buAutoNum type="arabicPeriod"/>
            </a:pPr>
            <a:r>
              <a:rPr lang="en-US" altLang="ko-KR" sz="2200" dirty="0">
                <a:latin typeface="Verdana" panose="020B0604030504040204" pitchFamily="34" charset="0"/>
                <a:ea typeface="굴림" charset="-127"/>
              </a:rPr>
              <a:t>Do the following:</a:t>
            </a:r>
          </a:p>
          <a:p>
            <a:pPr lvl="1">
              <a:lnSpc>
                <a:spcPct val="80000"/>
              </a:lnSpc>
              <a:buFont typeface="+mj-lt"/>
              <a:buAutoNum type="alphaLcPeriod"/>
            </a:pPr>
            <a:r>
              <a:rPr lang="en-US" altLang="ko-KR" sz="1800" dirty="0">
                <a:latin typeface="Verdana" panose="020B0604030504040204" pitchFamily="34" charset="0"/>
                <a:ea typeface="굴림" charset="-127"/>
              </a:rPr>
              <a:t>Show the right way to solder and desolder.</a:t>
            </a:r>
          </a:p>
          <a:p>
            <a:pPr lvl="1">
              <a:lnSpc>
                <a:spcPct val="80000"/>
              </a:lnSpc>
              <a:buFont typeface="+mj-lt"/>
              <a:buAutoNum type="alphaLcPeriod"/>
            </a:pPr>
            <a:r>
              <a:rPr lang="en-US" altLang="ko-KR" sz="1800" dirty="0">
                <a:latin typeface="Verdana" panose="020B0604030504040204" pitchFamily="34" charset="0"/>
                <a:ea typeface="굴림" charset="-127"/>
              </a:rPr>
              <a:t>Show how to avoid heat damage to electronic components.</a:t>
            </a:r>
          </a:p>
          <a:p>
            <a:pPr lvl="1">
              <a:lnSpc>
                <a:spcPct val="80000"/>
              </a:lnSpc>
              <a:buFont typeface="+mj-lt"/>
              <a:buAutoNum type="alphaLcPeriod"/>
            </a:pPr>
            <a:r>
              <a:rPr lang="en-US" altLang="ko-KR" sz="1800" dirty="0">
                <a:latin typeface="Verdana" panose="020B0604030504040204" pitchFamily="34" charset="0"/>
                <a:ea typeface="굴림" charset="-127"/>
              </a:rPr>
              <a:t>Tell about the function of a printed circuit board. Tell what precautions should be observed when soldering printed circuit boards.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12788"/>
            <a:ext cx="906462" cy="90646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pic>
        <p:nvPicPr>
          <p:cNvPr id="2" name="8jB6hDUqN0Y"/>
          <p:cNvPicPr>
            <a:picLocks noGrp="1" noRot="1" noChangeAspect="1"/>
          </p:cNvPicPr>
          <p:nvPr>
            <p:ph idx="1"/>
            <a:videoFile r:link="rId1"/>
          </p:nvPr>
        </p:nvPicPr>
        <p:blipFill>
          <a:blip r:embed="rId5"/>
          <a:stretch>
            <a:fillRect/>
          </a:stretch>
        </p:blipFill>
        <p:spPr>
          <a:xfrm>
            <a:off x="1981200" y="1204913"/>
            <a:ext cx="6934200" cy="3900487"/>
          </a:xfrm>
          <a:prstGeom prst="rect">
            <a:avLst/>
          </a:prstGeom>
        </p:spPr>
      </p:pic>
      <p:sp>
        <p:nvSpPr>
          <p:cNvPr id="5" name="TextBox 4"/>
          <p:cNvSpPr txBox="1"/>
          <p:nvPr/>
        </p:nvSpPr>
        <p:spPr>
          <a:xfrm>
            <a:off x="1981200" y="5105400"/>
            <a:ext cx="6934200" cy="400110"/>
          </a:xfrm>
          <a:prstGeom prst="rect">
            <a:avLst/>
          </a:prstGeom>
          <a:noFill/>
        </p:spPr>
        <p:txBody>
          <a:bodyPr wrap="square" rtlCol="0">
            <a:spAutoFit/>
          </a:bodyPr>
          <a:lstStyle/>
          <a:p>
            <a:r>
              <a:rPr lang="en-US" sz="2000" dirty="0"/>
              <a:t>Click on the above video to better understand Ohms Law.</a:t>
            </a:r>
          </a:p>
        </p:txBody>
      </p:sp>
    </p:spTree>
    <p:extLst>
      <p:ext uri="{BB962C8B-B14F-4D97-AF65-F5344CB8AC3E}">
        <p14:creationId xmlns:p14="http://schemas.microsoft.com/office/powerpoint/2010/main" val="1081970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473" y="2361397"/>
            <a:ext cx="4503507" cy="4027103"/>
          </a:xfrm>
          <a:prstGeom prst="rect">
            <a:avLst/>
          </a:prstGeom>
        </p:spPr>
      </p:pic>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799" y="890187"/>
            <a:ext cx="6943725" cy="5815413"/>
          </a:xfrm>
        </p:spPr>
        <p:txBody>
          <a:bodyPr>
            <a:normAutofit/>
          </a:bodyPr>
          <a:lstStyle/>
          <a:p>
            <a:r>
              <a:rPr lang="en-US" sz="1800" dirty="0">
                <a:solidFill>
                  <a:schemeClr val="tx1"/>
                </a:solidFill>
              </a:rPr>
              <a:t>Combining the elements of voltage, current, and resistance, Ohm developed the </a:t>
            </a:r>
            <a:r>
              <a:rPr lang="en-US" sz="1800" dirty="0" smtClean="0">
                <a:solidFill>
                  <a:schemeClr val="tx1"/>
                </a:solidFill>
              </a:rPr>
              <a:t>formula below which is known as Ohm’s Law:</a:t>
            </a:r>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r>
              <a:rPr lang="en-US" sz="1800" dirty="0">
                <a:solidFill>
                  <a:schemeClr val="tx1"/>
                </a:solidFill>
              </a:rPr>
              <a:t>Where</a:t>
            </a:r>
          </a:p>
          <a:p>
            <a:pPr lvl="1"/>
            <a:r>
              <a:rPr lang="en-US" sz="1600" dirty="0">
                <a:solidFill>
                  <a:schemeClr val="tx1"/>
                </a:solidFill>
              </a:rPr>
              <a:t>V = Voltage in volts</a:t>
            </a:r>
          </a:p>
          <a:p>
            <a:pPr lvl="1"/>
            <a:r>
              <a:rPr lang="en-US" sz="1600" dirty="0">
                <a:solidFill>
                  <a:schemeClr val="tx1"/>
                </a:solidFill>
              </a:rPr>
              <a:t>I = Current in amps</a:t>
            </a:r>
          </a:p>
          <a:p>
            <a:pPr lvl="1"/>
            <a:r>
              <a:rPr lang="en-US" sz="1600" dirty="0">
                <a:solidFill>
                  <a:schemeClr val="tx1"/>
                </a:solidFill>
              </a:rPr>
              <a:t>R = Resistance in </a:t>
            </a:r>
            <a:r>
              <a:rPr lang="en-US" sz="1600" dirty="0" smtClean="0">
                <a:solidFill>
                  <a:schemeClr val="tx1"/>
                </a:solidFill>
              </a:rPr>
              <a:t>ohms</a:t>
            </a:r>
            <a:endParaRPr lang="en-US" sz="1600" dirty="0">
              <a:solidFill>
                <a:schemeClr val="tx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4008" y="1851547"/>
            <a:ext cx="1702783" cy="308378"/>
          </a:xfrm>
          <a:prstGeom prst="rect">
            <a:avLst/>
          </a:prstGeom>
        </p:spPr>
      </p:pic>
    </p:spTree>
    <p:extLst>
      <p:ext uri="{BB962C8B-B14F-4D97-AF65-F5344CB8AC3E}">
        <p14:creationId xmlns:p14="http://schemas.microsoft.com/office/powerpoint/2010/main" val="3305750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r>
              <a:rPr lang="en-US" sz="1800" dirty="0">
                <a:solidFill>
                  <a:schemeClr val="tx1"/>
                </a:solidFill>
              </a:rPr>
              <a:t>Let's say, for example, that we have a circuit with the potential of 1 volt, a current of 1 amp, and resistance of 1 ohm. Using Ohm's Law we can say:</a:t>
            </a:r>
          </a:p>
          <a:p>
            <a:endParaRPr lang="en-US" sz="1800" dirty="0">
              <a:solidFill>
                <a:schemeClr val="tx1"/>
              </a:solidFill>
            </a:endParaRPr>
          </a:p>
          <a:p>
            <a:r>
              <a:rPr lang="en-US" sz="1800" dirty="0">
                <a:solidFill>
                  <a:schemeClr val="tx1"/>
                </a:solidFill>
              </a:rPr>
              <a:t>Let's say this represents our tank with a wide hose. The amount of water in the tank is defined as 1 volt and the "narrowness" (resistance to flow) of the hose is defined as 1 ohm. Using Ohms Law, this gives us a flow (current) of 1 amp.</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828800"/>
            <a:ext cx="1638300" cy="2286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4420" r="48392" b="12992"/>
          <a:stretch/>
        </p:blipFill>
        <p:spPr>
          <a:xfrm>
            <a:off x="3753487" y="3581400"/>
            <a:ext cx="2075813" cy="2919685"/>
          </a:xfrm>
          <a:prstGeom prst="rect">
            <a:avLst/>
          </a:prstGeom>
        </p:spPr>
      </p:pic>
    </p:spTree>
    <p:extLst>
      <p:ext uri="{BB962C8B-B14F-4D97-AF65-F5344CB8AC3E}">
        <p14:creationId xmlns:p14="http://schemas.microsoft.com/office/powerpoint/2010/main" val="3917797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6106"/>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800" y="709857"/>
            <a:ext cx="6553200" cy="5995744"/>
          </a:xfrm>
        </p:spPr>
        <p:txBody>
          <a:bodyPr>
            <a:normAutofit/>
          </a:bodyPr>
          <a:lstStyle/>
          <a:p>
            <a:r>
              <a:rPr lang="en-US" sz="1800" dirty="0">
                <a:solidFill>
                  <a:schemeClr val="tx1"/>
                </a:solidFill>
              </a:rPr>
              <a:t>Using this analogy, let's now look at the tank with the narrow hose. Because the hose is narrower, its resistance to flow is higher. Let's define this resistance as 2 ohms. The amount of water in the tank is the same as the other tank, so, using Ohm's Law, our equation for the tank with the narrow hose is</a:t>
            </a:r>
          </a:p>
          <a:p>
            <a:endParaRPr lang="en-US" sz="1800" dirty="0">
              <a:solidFill>
                <a:schemeClr val="tx1"/>
              </a:solidFill>
            </a:endParaRPr>
          </a:p>
          <a:p>
            <a:r>
              <a:rPr lang="en-US" sz="1800" dirty="0">
                <a:solidFill>
                  <a:schemeClr val="tx1"/>
                </a:solidFill>
              </a:rPr>
              <a:t>But what is the current? Because the resistance is greater, and the voltage is the same, this gives us a current value of 0.5 amps:</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So, the current is lower in the tank with higher resistance.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110" y="2379510"/>
            <a:ext cx="1552575" cy="2286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709" y="3593429"/>
            <a:ext cx="1857375" cy="2286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4420" b="12992"/>
          <a:stretch/>
        </p:blipFill>
        <p:spPr>
          <a:xfrm>
            <a:off x="3525691" y="3962400"/>
            <a:ext cx="3159410" cy="2293353"/>
          </a:xfrm>
          <a:prstGeom prst="rect">
            <a:avLst/>
          </a:prstGeom>
        </p:spPr>
      </p:pic>
    </p:spTree>
    <p:extLst>
      <p:ext uri="{BB962C8B-B14F-4D97-AF65-F5344CB8AC3E}">
        <p14:creationId xmlns:p14="http://schemas.microsoft.com/office/powerpoint/2010/main" val="1987867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800" y="890187"/>
            <a:ext cx="6781800" cy="5815413"/>
          </a:xfrm>
        </p:spPr>
        <p:txBody>
          <a:bodyPr>
            <a:normAutofit/>
          </a:bodyPr>
          <a:lstStyle/>
          <a:p>
            <a:r>
              <a:rPr lang="en-US" sz="1800" dirty="0">
                <a:solidFill>
                  <a:schemeClr val="tx1"/>
                </a:solidFill>
              </a:rPr>
              <a:t>Now we can see that if we know two of the values for Ohm's Law, we can solve for the third. </a:t>
            </a:r>
          </a:p>
          <a:p>
            <a:endParaRPr lang="en-US" sz="1800" dirty="0">
              <a:solidFill>
                <a:schemeClr val="tx1"/>
              </a:solidFill>
            </a:endParaRPr>
          </a:p>
        </p:txBody>
      </p:sp>
      <p:pic>
        <p:nvPicPr>
          <p:cNvPr id="7" name="Picture 6"/>
          <p:cNvPicPr>
            <a:picLocks noChangeAspect="1"/>
          </p:cNvPicPr>
          <p:nvPr/>
        </p:nvPicPr>
        <p:blipFill>
          <a:blip r:embed="rId4"/>
          <a:stretch>
            <a:fillRect/>
          </a:stretch>
        </p:blipFill>
        <p:spPr>
          <a:xfrm>
            <a:off x="2096078" y="2133600"/>
            <a:ext cx="6676447" cy="3352800"/>
          </a:xfrm>
          <a:prstGeom prst="rect">
            <a:avLst/>
          </a:prstGeom>
        </p:spPr>
      </p:pic>
    </p:spTree>
    <p:extLst>
      <p:ext uri="{BB962C8B-B14F-4D97-AF65-F5344CB8AC3E}">
        <p14:creationId xmlns:p14="http://schemas.microsoft.com/office/powerpoint/2010/main" val="2803755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943725" cy="715962"/>
          </a:xfrm>
        </p:spPr>
        <p:txBody>
          <a:bodyPr/>
          <a:lstStyle/>
          <a:p>
            <a:r>
              <a:rPr lang="en-US" altLang="en-US" sz="4000" dirty="0">
                <a:solidFill>
                  <a:schemeClr val="tx1"/>
                </a:solidFill>
              </a:rPr>
              <a:t>Power – Water Analogy</a:t>
            </a:r>
            <a:endParaRPr lang="en-US" sz="4000" dirty="0">
              <a:solidFill>
                <a:schemeClr val="tx1"/>
              </a:solidFill>
            </a:endParaRPr>
          </a:p>
        </p:txBody>
      </p:sp>
      <p:sp>
        <p:nvSpPr>
          <p:cNvPr id="3" name="Content Placeholder 2"/>
          <p:cNvSpPr>
            <a:spLocks noGrp="1"/>
          </p:cNvSpPr>
          <p:nvPr>
            <p:ph idx="1"/>
          </p:nvPr>
        </p:nvSpPr>
        <p:spPr>
          <a:xfrm>
            <a:off x="1828799" y="1143000"/>
            <a:ext cx="7162801" cy="2667000"/>
          </a:xfrm>
        </p:spPr>
        <p:txBody>
          <a:bodyPr/>
          <a:lstStyle/>
          <a:p>
            <a:pPr>
              <a:spcBef>
                <a:spcPct val="0"/>
              </a:spcBef>
            </a:pPr>
            <a:r>
              <a:rPr lang="en-US" altLang="en-US" sz="2000" dirty="0">
                <a:solidFill>
                  <a:schemeClr val="tx1"/>
                </a:solidFill>
                <a:latin typeface="Arial" panose="020B0604020202020204" pitchFamily="34" charset="0"/>
              </a:rPr>
              <a:t>In electronics, power = current x voltage.</a:t>
            </a:r>
          </a:p>
          <a:p>
            <a:pPr>
              <a:spcBef>
                <a:spcPct val="0"/>
              </a:spcBef>
            </a:pPr>
            <a:r>
              <a:rPr lang="en-US" altLang="en-US" sz="2000" dirty="0">
                <a:solidFill>
                  <a:schemeClr val="tx1"/>
                </a:solidFill>
                <a:latin typeface="Arial" panose="020B0604020202020204" pitchFamily="34" charset="0"/>
              </a:rPr>
              <a:t>The unit for power is Watts.</a:t>
            </a:r>
          </a:p>
          <a:p>
            <a:pPr>
              <a:spcBef>
                <a:spcPct val="0"/>
              </a:spcBef>
            </a:pPr>
            <a:r>
              <a:rPr lang="en-US" altLang="en-US" sz="2000" dirty="0">
                <a:solidFill>
                  <a:schemeClr val="tx1"/>
                </a:solidFill>
                <a:latin typeface="Arial" panose="020B0604020202020204" pitchFamily="34" charset="0"/>
              </a:rPr>
              <a:t>The symbol for power is W.</a:t>
            </a:r>
          </a:p>
          <a:p>
            <a:pPr>
              <a:spcBef>
                <a:spcPct val="0"/>
              </a:spcBef>
            </a:pPr>
            <a:r>
              <a:rPr lang="en-US" altLang="en-US" sz="2000" dirty="0">
                <a:solidFill>
                  <a:schemeClr val="tx1"/>
                </a:solidFill>
                <a:latin typeface="Arial" panose="020B0604020202020204" pitchFamily="34" charset="0"/>
              </a:rPr>
              <a:t>In our water analogy, power equals water flow x pressure.</a:t>
            </a:r>
          </a:p>
          <a:p>
            <a:pPr>
              <a:spcBef>
                <a:spcPct val="0"/>
              </a:spcBef>
            </a:pPr>
            <a:r>
              <a:rPr lang="en-US" altLang="en-US" sz="2000" dirty="0">
                <a:solidFill>
                  <a:schemeClr val="tx1"/>
                </a:solidFill>
                <a:latin typeface="Arial" panose="020B0604020202020204" pitchFamily="34" charset="0"/>
              </a:rPr>
              <a:t>You can see from the picture that more water flow will mean more force, and more pressure will mean more force.</a:t>
            </a:r>
          </a:p>
          <a:p>
            <a:pPr>
              <a:spcBef>
                <a:spcPct val="0"/>
              </a:spcBef>
              <a:buNone/>
            </a:pPr>
            <a:endParaRPr lang="en-US" altLang="en-US" sz="2000" dirty="0">
              <a:solidFill>
                <a:schemeClr val="tx1"/>
              </a:solidFill>
              <a:latin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581400"/>
            <a:ext cx="3962400" cy="2971800"/>
          </a:xfrm>
          <a:prstGeom prst="rect">
            <a:avLst/>
          </a:prstGeom>
        </p:spPr>
      </p:pic>
    </p:spTree>
    <p:extLst>
      <p:ext uri="{BB962C8B-B14F-4D97-AF65-F5344CB8AC3E}">
        <p14:creationId xmlns:p14="http://schemas.microsoft.com/office/powerpoint/2010/main" val="282202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1851585" y="53231"/>
            <a:ext cx="6943725" cy="715962"/>
          </a:xfrm>
        </p:spPr>
        <p:txBody>
          <a:bodyPr>
            <a:normAutofit/>
          </a:bodyPr>
          <a:lstStyle/>
          <a:p>
            <a:r>
              <a:rPr lang="en-US" sz="4000" dirty="0">
                <a:solidFill>
                  <a:schemeClr val="tx1"/>
                </a:solidFill>
              </a:rPr>
              <a:t>Conductors and Insulators</a:t>
            </a:r>
          </a:p>
        </p:txBody>
      </p:sp>
      <p:sp>
        <p:nvSpPr>
          <p:cNvPr id="4" name="Content Placeholder 3"/>
          <p:cNvSpPr>
            <a:spLocks noGrp="1"/>
          </p:cNvSpPr>
          <p:nvPr>
            <p:ph idx="1"/>
          </p:nvPr>
        </p:nvSpPr>
        <p:spPr>
          <a:xfrm>
            <a:off x="1851585" y="769193"/>
            <a:ext cx="3939615" cy="5860207"/>
          </a:xfrm>
        </p:spPr>
        <p:txBody>
          <a:bodyPr/>
          <a:lstStyle/>
          <a:p>
            <a:r>
              <a:rPr lang="en-US" sz="2000" dirty="0">
                <a:solidFill>
                  <a:schemeClr val="tx1"/>
                </a:solidFill>
              </a:rPr>
              <a:t>Conductors</a:t>
            </a:r>
          </a:p>
          <a:p>
            <a:pPr lvl="1"/>
            <a:r>
              <a:rPr lang="en-US" sz="1600" dirty="0">
                <a:solidFill>
                  <a:schemeClr val="tx1"/>
                </a:solidFill>
              </a:rPr>
              <a:t>Act as a path for electrons to flow.</a:t>
            </a:r>
          </a:p>
          <a:p>
            <a:pPr lvl="1"/>
            <a:r>
              <a:rPr lang="en-US" sz="1600" dirty="0">
                <a:solidFill>
                  <a:schemeClr val="tx1"/>
                </a:solidFill>
              </a:rPr>
              <a:t>Most metals are conductors.</a:t>
            </a:r>
          </a:p>
          <a:p>
            <a:pPr lvl="1"/>
            <a:r>
              <a:rPr lang="en-US" sz="1600" dirty="0">
                <a:solidFill>
                  <a:schemeClr val="tx1"/>
                </a:solidFill>
              </a:rPr>
              <a:t>Metal is used for electrical cables and wires.</a:t>
            </a:r>
          </a:p>
          <a:p>
            <a:pPr lvl="1"/>
            <a:r>
              <a:rPr lang="en-US" sz="1600" dirty="0">
                <a:solidFill>
                  <a:schemeClr val="tx1"/>
                </a:solidFill>
              </a:rPr>
              <a:t>Gold, silver, copper and aluminum are good conductors because they have a  lot of free electrons.</a:t>
            </a:r>
          </a:p>
          <a:p>
            <a:r>
              <a:rPr lang="en-US" sz="2000" dirty="0">
                <a:solidFill>
                  <a:schemeClr val="tx1"/>
                </a:solidFill>
              </a:rPr>
              <a:t>Insulators </a:t>
            </a:r>
          </a:p>
          <a:p>
            <a:pPr lvl="1"/>
            <a:r>
              <a:rPr lang="en-US" sz="1600" dirty="0">
                <a:solidFill>
                  <a:schemeClr val="tx1"/>
                </a:solidFill>
              </a:rPr>
              <a:t>Prevent the flow of electrons.  </a:t>
            </a:r>
          </a:p>
          <a:p>
            <a:pPr lvl="1"/>
            <a:r>
              <a:rPr lang="en-US" sz="1600" dirty="0">
                <a:solidFill>
                  <a:schemeClr val="tx1"/>
                </a:solidFill>
              </a:rPr>
              <a:t>Plastics, glass, and ceramics are good insulators because they don’t have many free electrons. </a:t>
            </a:r>
          </a:p>
          <a:p>
            <a:pPr lvl="1"/>
            <a:r>
              <a:rPr lang="en-US" sz="1600" dirty="0">
                <a:solidFill>
                  <a:schemeClr val="tx1"/>
                </a:solidFill>
              </a:rPr>
              <a:t>Insulators are used as the jacket on wires and cables to protect people from electrical shock and prevent ‘short circuits’.</a:t>
            </a:r>
          </a:p>
          <a:p>
            <a:pPr>
              <a:buFont typeface="Arial" charset="0"/>
              <a:buChar char="•"/>
            </a:pPr>
            <a:endParaRPr lang="en-US" sz="2000"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914400"/>
            <a:ext cx="3238124" cy="2888407"/>
          </a:xfrm>
          <a:prstGeom prst="rect">
            <a:avLst/>
          </a:prstGeom>
        </p:spPr>
      </p:pic>
    </p:spTree>
    <p:extLst>
      <p:ext uri="{BB962C8B-B14F-4D97-AF65-F5344CB8AC3E}">
        <p14:creationId xmlns:p14="http://schemas.microsoft.com/office/powerpoint/2010/main" val="1239353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1828800" y="274638"/>
            <a:ext cx="6858000" cy="844550"/>
          </a:xfrm>
        </p:spPr>
        <p:txBody>
          <a:bodyPr/>
          <a:lstStyle/>
          <a:p>
            <a:pPr eaLnBrk="1" hangingPunct="1"/>
            <a:r>
              <a:rPr lang="en-US" altLang="en-US" sz="4000" dirty="0">
                <a:solidFill>
                  <a:schemeClr val="tx1"/>
                </a:solidFill>
              </a:rPr>
              <a:t>Types of Electricity</a:t>
            </a:r>
          </a:p>
        </p:txBody>
      </p:sp>
      <p:sp>
        <p:nvSpPr>
          <p:cNvPr id="30723" name="Content Placeholder 2"/>
          <p:cNvSpPr>
            <a:spLocks noGrp="1"/>
          </p:cNvSpPr>
          <p:nvPr>
            <p:ph idx="1"/>
          </p:nvPr>
        </p:nvSpPr>
        <p:spPr>
          <a:xfrm>
            <a:off x="1828800" y="1119188"/>
            <a:ext cx="3581400" cy="5379362"/>
          </a:xfrm>
        </p:spPr>
        <p:txBody>
          <a:bodyPr/>
          <a:lstStyle/>
          <a:p>
            <a:pPr marL="0" indent="0">
              <a:buNone/>
            </a:pPr>
            <a:r>
              <a:rPr lang="en-US" altLang="en-US" sz="2400" dirty="0">
                <a:solidFill>
                  <a:schemeClr val="tx1"/>
                </a:solidFill>
              </a:rPr>
              <a:t>Static Electricity</a:t>
            </a:r>
          </a:p>
          <a:p>
            <a:pPr>
              <a:spcBef>
                <a:spcPct val="0"/>
              </a:spcBef>
            </a:pPr>
            <a:r>
              <a:rPr lang="en-US" altLang="en-US" sz="2000" dirty="0">
                <a:solidFill>
                  <a:schemeClr val="tx1"/>
                </a:solidFill>
              </a:rPr>
              <a:t>Static electricity is usually created when materials are pulled apart or rubbed together, causing positive (+) charges to collect on one material and negative (−) charges on the other surface.  </a:t>
            </a:r>
          </a:p>
          <a:p>
            <a:pPr>
              <a:spcBef>
                <a:spcPct val="0"/>
              </a:spcBef>
            </a:pPr>
            <a:r>
              <a:rPr lang="en-US" altLang="en-US" sz="2000" dirty="0">
                <a:solidFill>
                  <a:schemeClr val="tx1"/>
                </a:solidFill>
              </a:rPr>
              <a:t>Sparks may result!</a:t>
            </a:r>
          </a:p>
          <a:p>
            <a:pPr>
              <a:spcBef>
                <a:spcPct val="0"/>
              </a:spcBef>
            </a:pPr>
            <a:r>
              <a:rPr lang="en-US" sz="2000" dirty="0">
                <a:solidFill>
                  <a:schemeClr val="tx1"/>
                </a:solidFill>
              </a:rPr>
              <a:t>Examples of static electricity:</a:t>
            </a:r>
          </a:p>
          <a:p>
            <a:pPr fontAlgn="auto">
              <a:spcBef>
                <a:spcPts val="0"/>
              </a:spcBef>
              <a:spcAft>
                <a:spcPts val="0"/>
              </a:spcAft>
              <a:defRPr/>
            </a:pPr>
            <a:endParaRPr lang="en-US" sz="500" dirty="0">
              <a:solidFill>
                <a:schemeClr val="tx1"/>
              </a:solidFill>
            </a:endParaRPr>
          </a:p>
          <a:p>
            <a:pPr lvl="1" fontAlgn="auto">
              <a:spcBef>
                <a:spcPts val="0"/>
              </a:spcBef>
              <a:spcAft>
                <a:spcPts val="0"/>
              </a:spcAft>
              <a:defRPr/>
            </a:pPr>
            <a:r>
              <a:rPr lang="en-US" sz="1600" dirty="0">
                <a:solidFill>
                  <a:schemeClr val="tx1"/>
                </a:solidFill>
              </a:rPr>
              <a:t>Lightning.</a:t>
            </a:r>
          </a:p>
          <a:p>
            <a:pPr lvl="1" fontAlgn="auto">
              <a:spcBef>
                <a:spcPts val="0"/>
              </a:spcBef>
              <a:spcAft>
                <a:spcPts val="0"/>
              </a:spcAft>
              <a:defRPr/>
            </a:pPr>
            <a:r>
              <a:rPr lang="en-US" sz="1600" dirty="0">
                <a:solidFill>
                  <a:schemeClr val="tx1"/>
                </a:solidFill>
              </a:rPr>
              <a:t>Combing hair.</a:t>
            </a:r>
          </a:p>
          <a:p>
            <a:pPr lvl="1" fontAlgn="auto">
              <a:spcBef>
                <a:spcPts val="0"/>
              </a:spcBef>
              <a:spcAft>
                <a:spcPts val="0"/>
              </a:spcAft>
              <a:defRPr/>
            </a:pPr>
            <a:r>
              <a:rPr lang="en-US" sz="1600" dirty="0">
                <a:solidFill>
                  <a:schemeClr val="tx1"/>
                </a:solidFill>
              </a:rPr>
              <a:t>Walking across carpet and getting shocked.</a:t>
            </a:r>
            <a:endParaRPr lang="en-US" altLang="en-US" sz="1600" dirty="0">
              <a:solidFill>
                <a:schemeClr val="tx1"/>
              </a:solidFill>
            </a:endParaRPr>
          </a:p>
          <a:p>
            <a:pPr eaLnBrk="1" hangingPunct="1">
              <a:buFont typeface="Arial" panose="020B0604020202020204" pitchFamily="34" charset="0"/>
              <a:buNone/>
            </a:pPr>
            <a:endParaRPr lang="en-US" altLang="en-US" sz="1400" dirty="0">
              <a:solidFill>
                <a:schemeClr val="tx1"/>
              </a:solidFill>
            </a:endParaRPr>
          </a:p>
          <a:p>
            <a:pPr eaLnBrk="1" hangingPunct="1">
              <a:buFont typeface="Arial" panose="020B0604020202020204" pitchFamily="34" charset="0"/>
              <a:buNone/>
            </a:pPr>
            <a:endParaRPr lang="en-US" alt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676400"/>
            <a:ext cx="3543339" cy="2813304"/>
          </a:xfrm>
          <a:prstGeom prst="rect">
            <a:avLst/>
          </a:prstGeom>
        </p:spPr>
      </p:pic>
    </p:spTree>
    <p:extLst>
      <p:ext uri="{BB962C8B-B14F-4D97-AF65-F5344CB8AC3E}">
        <p14:creationId xmlns:p14="http://schemas.microsoft.com/office/powerpoint/2010/main" val="1467933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Types of Electricity</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pPr marL="0" indent="0">
              <a:buNone/>
            </a:pPr>
            <a:r>
              <a:rPr lang="en-US" sz="2400" dirty="0">
                <a:solidFill>
                  <a:schemeClr val="tx1"/>
                </a:solidFill>
              </a:rPr>
              <a:t>Current Electricity.</a:t>
            </a:r>
          </a:p>
          <a:p>
            <a:r>
              <a:rPr lang="en-US" sz="2000" dirty="0">
                <a:solidFill>
                  <a:schemeClr val="tx1"/>
                </a:solidFill>
              </a:rPr>
              <a:t>Current is the rate of flow of electrons that is produced by moving electrons and it is measured in amperes. </a:t>
            </a:r>
          </a:p>
          <a:p>
            <a:r>
              <a:rPr lang="en-US" sz="2000" dirty="0">
                <a:solidFill>
                  <a:schemeClr val="tx1"/>
                </a:solidFill>
              </a:rPr>
              <a:t>Unlike static electricity, current electricity must flow through a conductor, usually copper wire. </a:t>
            </a:r>
          </a:p>
          <a:p>
            <a:r>
              <a:rPr lang="en-US" sz="2000" dirty="0">
                <a:solidFill>
                  <a:schemeClr val="tx1"/>
                </a:solidFill>
              </a:rPr>
              <a:t>There are two main kinds of electric current, </a:t>
            </a:r>
          </a:p>
          <a:p>
            <a:pPr lvl="1"/>
            <a:r>
              <a:rPr lang="en-US" sz="1600" dirty="0">
                <a:solidFill>
                  <a:schemeClr val="tx1"/>
                </a:solidFill>
              </a:rPr>
              <a:t>Direct Current (DC) </a:t>
            </a:r>
          </a:p>
          <a:p>
            <a:pPr lvl="1"/>
            <a:r>
              <a:rPr lang="en-US" sz="1600" dirty="0">
                <a:solidFill>
                  <a:schemeClr val="tx1"/>
                </a:solidFill>
              </a:rPr>
              <a:t>Alternating Current(AC).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462" y="4038600"/>
            <a:ext cx="4978400" cy="2438400"/>
          </a:xfrm>
          <a:prstGeom prst="rect">
            <a:avLst/>
          </a:prstGeom>
        </p:spPr>
      </p:pic>
    </p:spTree>
    <p:extLst>
      <p:ext uri="{BB962C8B-B14F-4D97-AF65-F5344CB8AC3E}">
        <p14:creationId xmlns:p14="http://schemas.microsoft.com/office/powerpoint/2010/main" val="2596818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a:xfrm>
            <a:off x="1828800" y="274638"/>
            <a:ext cx="6858000" cy="844550"/>
          </a:xfrm>
        </p:spPr>
        <p:txBody>
          <a:bodyPr/>
          <a:lstStyle/>
          <a:p>
            <a:pPr eaLnBrk="1" hangingPunct="1"/>
            <a:r>
              <a:rPr lang="en-US" altLang="en-US" sz="4000" dirty="0">
                <a:solidFill>
                  <a:schemeClr val="tx1"/>
                </a:solidFill>
              </a:rPr>
              <a:t>Types of Electricity</a:t>
            </a:r>
          </a:p>
        </p:txBody>
      </p:sp>
      <p:sp>
        <p:nvSpPr>
          <p:cNvPr id="34819" name="Content Placeholder 2"/>
          <p:cNvSpPr>
            <a:spLocks noGrp="1"/>
          </p:cNvSpPr>
          <p:nvPr>
            <p:ph idx="1"/>
          </p:nvPr>
        </p:nvSpPr>
        <p:spPr>
          <a:xfrm>
            <a:off x="1828800" y="1254125"/>
            <a:ext cx="3657600" cy="4872038"/>
          </a:xfrm>
        </p:spPr>
        <p:txBody>
          <a:bodyPr/>
          <a:lstStyle/>
          <a:p>
            <a:pPr eaLnBrk="1" hangingPunct="1">
              <a:buFont typeface="Arial" panose="020B0604020202020204" pitchFamily="34" charset="0"/>
              <a:buNone/>
            </a:pPr>
            <a:r>
              <a:rPr lang="en-US" altLang="en-US" sz="2400" dirty="0">
                <a:solidFill>
                  <a:schemeClr val="tx1"/>
                </a:solidFill>
              </a:rPr>
              <a:t>Direct Current (DC)</a:t>
            </a:r>
          </a:p>
          <a:p>
            <a:r>
              <a:rPr lang="en-US" altLang="en-US" sz="2000" dirty="0">
                <a:solidFill>
                  <a:schemeClr val="tx1"/>
                </a:solidFill>
              </a:rPr>
              <a:t>Type of electricity used in most electronics we have today.  </a:t>
            </a:r>
          </a:p>
          <a:p>
            <a:r>
              <a:rPr lang="en-US" altLang="en-US" sz="2000" dirty="0">
                <a:solidFill>
                  <a:schemeClr val="tx1"/>
                </a:solidFill>
              </a:rPr>
              <a:t>Current only flows in one direction (not both directions, like AC). </a:t>
            </a:r>
            <a:endParaRPr lang="en-US" sz="2000" dirty="0">
              <a:solidFill>
                <a:schemeClr val="tx1"/>
              </a:solidFill>
            </a:endParaRPr>
          </a:p>
          <a:p>
            <a:r>
              <a:rPr lang="en-US" sz="2000" dirty="0">
                <a:solidFill>
                  <a:schemeClr val="tx1"/>
                </a:solidFill>
              </a:rPr>
              <a:t>Examples of DC usage:</a:t>
            </a:r>
          </a:p>
          <a:p>
            <a:pPr fontAlgn="auto">
              <a:spcBef>
                <a:spcPts val="0"/>
              </a:spcBef>
              <a:spcAft>
                <a:spcPts val="0"/>
              </a:spcAft>
              <a:defRPr/>
            </a:pPr>
            <a:endParaRPr lang="en-US" sz="800" dirty="0">
              <a:solidFill>
                <a:schemeClr val="tx1"/>
              </a:solidFill>
            </a:endParaRPr>
          </a:p>
          <a:p>
            <a:pPr marL="857250" lvl="1" indent="-457200" fontAlgn="auto">
              <a:spcBef>
                <a:spcPts val="0"/>
              </a:spcBef>
              <a:spcAft>
                <a:spcPts val="0"/>
              </a:spcAft>
              <a:buFontTx/>
              <a:buAutoNum type="arabicPeriod"/>
              <a:defRPr/>
            </a:pPr>
            <a:r>
              <a:rPr lang="en-US" sz="1600" dirty="0">
                <a:solidFill>
                  <a:schemeClr val="tx1"/>
                </a:solidFill>
              </a:rPr>
              <a:t>Cell phones</a:t>
            </a:r>
          </a:p>
          <a:p>
            <a:pPr marL="857250" lvl="1" indent="-457200" fontAlgn="auto">
              <a:spcBef>
                <a:spcPts val="0"/>
              </a:spcBef>
              <a:spcAft>
                <a:spcPts val="0"/>
              </a:spcAft>
              <a:buFontTx/>
              <a:buAutoNum type="arabicPeriod"/>
              <a:defRPr/>
            </a:pPr>
            <a:r>
              <a:rPr lang="en-US" sz="1600" dirty="0">
                <a:solidFill>
                  <a:schemeClr val="tx1"/>
                </a:solidFill>
              </a:rPr>
              <a:t>Laptop computers</a:t>
            </a:r>
          </a:p>
          <a:p>
            <a:pPr marL="857250" lvl="1" indent="-457200" fontAlgn="auto">
              <a:spcBef>
                <a:spcPts val="0"/>
              </a:spcBef>
              <a:spcAft>
                <a:spcPts val="0"/>
              </a:spcAft>
              <a:buFontTx/>
              <a:buAutoNum type="arabicPeriod"/>
              <a:defRPr/>
            </a:pPr>
            <a:r>
              <a:rPr lang="en-US" sz="1600" dirty="0">
                <a:solidFill>
                  <a:schemeClr val="tx1"/>
                </a:solidFill>
              </a:rPr>
              <a:t>Tablets</a:t>
            </a:r>
          </a:p>
          <a:p>
            <a:pPr marL="857250" lvl="1" indent="-457200" fontAlgn="auto">
              <a:spcBef>
                <a:spcPts val="0"/>
              </a:spcBef>
              <a:spcAft>
                <a:spcPts val="0"/>
              </a:spcAft>
              <a:buFontTx/>
              <a:buAutoNum type="arabicPeriod"/>
              <a:defRPr/>
            </a:pPr>
            <a:r>
              <a:rPr lang="en-US" sz="1600" dirty="0">
                <a:solidFill>
                  <a:schemeClr val="tx1"/>
                </a:solidFill>
              </a:rPr>
              <a:t>Remote Controls</a:t>
            </a:r>
          </a:p>
          <a:p>
            <a:pPr marL="857250" lvl="1" indent="-457200" fontAlgn="auto">
              <a:spcBef>
                <a:spcPts val="0"/>
              </a:spcBef>
              <a:spcAft>
                <a:spcPts val="0"/>
              </a:spcAft>
              <a:buFontTx/>
              <a:buAutoNum type="arabicPeriod"/>
              <a:defRPr/>
            </a:pPr>
            <a:r>
              <a:rPr lang="en-US" sz="1600" dirty="0">
                <a:solidFill>
                  <a:schemeClr val="tx1"/>
                </a:solidFill>
              </a:rPr>
              <a:t>Flashlights</a:t>
            </a:r>
          </a:p>
          <a:p>
            <a:pPr marL="857250" lvl="1" indent="-457200" fontAlgn="auto">
              <a:spcBef>
                <a:spcPts val="0"/>
              </a:spcBef>
              <a:spcAft>
                <a:spcPts val="0"/>
              </a:spcAft>
              <a:buFontTx/>
              <a:buAutoNum type="arabicPeriod"/>
              <a:defRPr/>
            </a:pPr>
            <a:r>
              <a:rPr lang="en-US" sz="1600" dirty="0">
                <a:solidFill>
                  <a:schemeClr val="tx1"/>
                </a:solidFill>
              </a:rPr>
              <a:t>Toys</a:t>
            </a:r>
          </a:p>
          <a:p>
            <a:pPr marL="857250" lvl="1" indent="-457200" fontAlgn="auto">
              <a:spcBef>
                <a:spcPts val="0"/>
              </a:spcBef>
              <a:spcAft>
                <a:spcPts val="0"/>
              </a:spcAft>
              <a:buFontTx/>
              <a:buAutoNum type="arabicPeriod"/>
              <a:defRPr/>
            </a:pPr>
            <a:r>
              <a:rPr lang="en-US" sz="1600" dirty="0">
                <a:solidFill>
                  <a:schemeClr val="tx1"/>
                </a:solidFill>
              </a:rPr>
              <a:t>Anywhere you use a battery for power.</a:t>
            </a:r>
          </a:p>
          <a:p>
            <a:pPr lvl="1">
              <a:buFont typeface="Arial" panose="020B0604020202020204" pitchFamily="34" charset="0"/>
              <a:buNone/>
            </a:pPr>
            <a:endParaRPr lang="en-US" altLang="en-US" sz="1600"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254125"/>
            <a:ext cx="3308088" cy="3927475"/>
          </a:xfrm>
          <a:prstGeom prst="rect">
            <a:avLst/>
          </a:prstGeom>
        </p:spPr>
      </p:pic>
    </p:spTree>
    <p:extLst>
      <p:ext uri="{BB962C8B-B14F-4D97-AF65-F5344CB8AC3E}">
        <p14:creationId xmlns:p14="http://schemas.microsoft.com/office/powerpoint/2010/main" val="256539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p:txBody>
          <a:bodyPr/>
          <a:lstStyle/>
          <a:p>
            <a:r>
              <a:rPr lang="en-US" altLang="en-US" sz="3600" dirty="0">
                <a:effectLst>
                  <a:outerShdw blurRad="38100" dist="38100" dir="2700000" algn="tl">
                    <a:srgbClr val="000000">
                      <a:alpha val="43137"/>
                    </a:srgbClr>
                  </a:outerShdw>
                </a:effectLst>
              </a:rPr>
              <a:t>Electronics Merit Badge Requirements</a:t>
            </a:r>
            <a:endParaRPr lang="ru-RU" altLang="en-US" sz="3600" dirty="0">
              <a:effectLst>
                <a:outerShdw blurRad="38100" dist="38100" dir="2700000" algn="tl">
                  <a:srgbClr val="000000">
                    <a:alpha val="43137"/>
                  </a:srgbClr>
                </a:outerShdw>
              </a:effectLst>
            </a:endParaRPr>
          </a:p>
        </p:txBody>
      </p:sp>
      <p:sp>
        <p:nvSpPr>
          <p:cNvPr id="17415" name="Rectangle 7"/>
          <p:cNvSpPr>
            <a:spLocks noGrp="1" noChangeArrowheads="1"/>
          </p:cNvSpPr>
          <p:nvPr>
            <p:ph type="body" idx="1"/>
          </p:nvPr>
        </p:nvSpPr>
        <p:spPr/>
        <p:txBody>
          <a:bodyPr/>
          <a:lstStyle/>
          <a:p>
            <a:pPr>
              <a:lnSpc>
                <a:spcPct val="80000"/>
              </a:lnSpc>
              <a:buFont typeface="+mj-lt"/>
              <a:buAutoNum type="arabicPeriod" startAt="4"/>
            </a:pPr>
            <a:r>
              <a:rPr lang="en-US" altLang="ko-KR" sz="2200" dirty="0">
                <a:latin typeface="Verdana" panose="020B0604030504040204" pitchFamily="34" charset="0"/>
                <a:ea typeface="굴림" charset="-127"/>
              </a:rPr>
              <a:t>Do the following:</a:t>
            </a:r>
          </a:p>
          <a:p>
            <a:pPr lvl="1">
              <a:lnSpc>
                <a:spcPct val="80000"/>
              </a:lnSpc>
              <a:buFont typeface="+mj-lt"/>
              <a:buAutoNum type="alphaLcPeriod"/>
            </a:pPr>
            <a:r>
              <a:rPr lang="en-US" altLang="ko-KR" sz="1800" dirty="0">
                <a:latin typeface="Verdana" panose="020B0604030504040204" pitchFamily="34" charset="0"/>
                <a:ea typeface="굴림" charset="-127"/>
              </a:rPr>
              <a:t>Discuss each of the following with your merit badge counselor:</a:t>
            </a:r>
          </a:p>
          <a:p>
            <a:pPr lvl="2">
              <a:lnSpc>
                <a:spcPct val="80000"/>
              </a:lnSpc>
              <a:buFont typeface="+mj-lt"/>
              <a:buAutoNum type="arabicPeriod"/>
            </a:pPr>
            <a:r>
              <a:rPr lang="en-US" altLang="ko-KR" sz="1600" dirty="0">
                <a:latin typeface="Verdana" panose="020B0604030504040204" pitchFamily="34" charset="0"/>
                <a:ea typeface="굴림" charset="-127"/>
              </a:rPr>
              <a:t>How to use electronics for a control purpose</a:t>
            </a:r>
          </a:p>
          <a:p>
            <a:pPr lvl="2">
              <a:lnSpc>
                <a:spcPct val="80000"/>
              </a:lnSpc>
              <a:buFont typeface="+mj-lt"/>
              <a:buAutoNum type="arabicPeriod"/>
            </a:pPr>
            <a:r>
              <a:rPr lang="en-US" altLang="ko-KR" sz="1600" dirty="0">
                <a:latin typeface="Verdana" panose="020B0604030504040204" pitchFamily="34" charset="0"/>
                <a:ea typeface="굴림" charset="-127"/>
              </a:rPr>
              <a:t>The basic principles of digital techniques</a:t>
            </a:r>
          </a:p>
          <a:p>
            <a:pPr lvl="2">
              <a:lnSpc>
                <a:spcPct val="80000"/>
              </a:lnSpc>
              <a:buFont typeface="+mj-lt"/>
              <a:buAutoNum type="arabicPeriod"/>
            </a:pPr>
            <a:r>
              <a:rPr lang="en-US" altLang="ko-KR" sz="1600" dirty="0">
                <a:latin typeface="Verdana" panose="020B0604030504040204" pitchFamily="34" charset="0"/>
                <a:ea typeface="굴림" charset="-127"/>
              </a:rPr>
              <a:t>How to use electronics for three different audio applications</a:t>
            </a:r>
          </a:p>
          <a:p>
            <a:pPr lvl="1">
              <a:lnSpc>
                <a:spcPct val="80000"/>
              </a:lnSpc>
              <a:buFont typeface="+mj-lt"/>
              <a:buAutoNum type="alphaLcPeriod"/>
            </a:pPr>
            <a:r>
              <a:rPr lang="en-US" altLang="ko-KR" sz="1800" dirty="0">
                <a:latin typeface="Verdana" panose="020B0604030504040204" pitchFamily="34" charset="0"/>
                <a:ea typeface="굴림" charset="-127"/>
              </a:rPr>
              <a:t>Show how to change three decimal numbers into binary numbers, and three binary numbers into decimal numbers.</a:t>
            </a:r>
          </a:p>
          <a:p>
            <a:pPr lvl="1">
              <a:lnSpc>
                <a:spcPct val="80000"/>
              </a:lnSpc>
              <a:buFont typeface="+mj-lt"/>
              <a:buAutoNum type="alphaLcPeriod"/>
            </a:pPr>
            <a:r>
              <a:rPr lang="en-US" altLang="ko-KR" sz="1800" dirty="0">
                <a:latin typeface="Verdana" panose="020B0604030504040204" pitchFamily="34" charset="0"/>
                <a:ea typeface="굴림" charset="-127"/>
              </a:rPr>
              <a:t>Choose ONE of the following three projects. For your project, find or create a schematic diagram. To the best of your ability, explain to your counselor how the circuit you built operates.</a:t>
            </a:r>
          </a:p>
          <a:p>
            <a:pPr lvl="2">
              <a:lnSpc>
                <a:spcPct val="80000"/>
              </a:lnSpc>
              <a:buFont typeface="+mj-lt"/>
              <a:buAutoNum type="arabicPeriod"/>
            </a:pPr>
            <a:r>
              <a:rPr lang="en-US" altLang="ko-KR" sz="1600" dirty="0">
                <a:latin typeface="Verdana" panose="020B0604030504040204" pitchFamily="34" charset="0"/>
                <a:ea typeface="굴림" charset="-127"/>
              </a:rPr>
              <a:t>A control device</a:t>
            </a:r>
          </a:p>
          <a:p>
            <a:pPr lvl="2">
              <a:lnSpc>
                <a:spcPct val="80000"/>
              </a:lnSpc>
              <a:buFont typeface="+mj-lt"/>
              <a:buAutoNum type="arabicPeriod"/>
            </a:pPr>
            <a:r>
              <a:rPr lang="en-US" altLang="ko-KR" sz="1600" dirty="0">
                <a:latin typeface="Verdana" panose="020B0604030504040204" pitchFamily="34" charset="0"/>
                <a:ea typeface="굴림" charset="-127"/>
              </a:rPr>
              <a:t>A digital circuit</a:t>
            </a:r>
          </a:p>
          <a:p>
            <a:pPr lvl="2">
              <a:lnSpc>
                <a:spcPct val="80000"/>
              </a:lnSpc>
              <a:buFont typeface="+mj-lt"/>
              <a:buAutoNum type="arabicPeriod"/>
            </a:pPr>
            <a:r>
              <a:rPr lang="en-US" altLang="ko-KR" sz="1600" dirty="0">
                <a:latin typeface="Verdana" panose="020B0604030504040204" pitchFamily="34" charset="0"/>
                <a:ea typeface="굴림" charset="-127"/>
              </a:rPr>
              <a:t>An audio circuit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12788"/>
            <a:ext cx="906462" cy="906462"/>
          </a:xfrm>
          <a:prstGeom prst="rect">
            <a:avLst/>
          </a:prstGeom>
        </p:spPr>
      </p:pic>
    </p:spTree>
    <p:extLst>
      <p:ext uri="{BB962C8B-B14F-4D97-AF65-F5344CB8AC3E}">
        <p14:creationId xmlns:p14="http://schemas.microsoft.com/office/powerpoint/2010/main" val="296639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2771" name="Title 1"/>
          <p:cNvSpPr>
            <a:spLocks noGrp="1"/>
          </p:cNvSpPr>
          <p:nvPr>
            <p:ph type="title"/>
          </p:nvPr>
        </p:nvSpPr>
        <p:spPr>
          <a:xfrm>
            <a:off x="1828800" y="274638"/>
            <a:ext cx="6858000" cy="844550"/>
          </a:xfrm>
        </p:spPr>
        <p:txBody>
          <a:bodyPr/>
          <a:lstStyle/>
          <a:p>
            <a:pPr eaLnBrk="1" hangingPunct="1"/>
            <a:r>
              <a:rPr lang="en-US" altLang="en-US" sz="4000" dirty="0">
                <a:solidFill>
                  <a:schemeClr val="tx1"/>
                </a:solidFill>
              </a:rPr>
              <a:t>Types of Electricity</a:t>
            </a:r>
          </a:p>
        </p:txBody>
      </p:sp>
      <p:sp>
        <p:nvSpPr>
          <p:cNvPr id="32772" name="Content Placeholder 2"/>
          <p:cNvSpPr>
            <a:spLocks noGrp="1"/>
          </p:cNvSpPr>
          <p:nvPr>
            <p:ph idx="1"/>
          </p:nvPr>
        </p:nvSpPr>
        <p:spPr>
          <a:xfrm>
            <a:off x="1828800" y="1254124"/>
            <a:ext cx="3817937" cy="4918075"/>
          </a:xfrm>
        </p:spPr>
        <p:txBody>
          <a:bodyPr/>
          <a:lstStyle/>
          <a:p>
            <a:pPr eaLnBrk="1" hangingPunct="1">
              <a:buFont typeface="Arial" panose="020B0604020202020204" pitchFamily="34" charset="0"/>
              <a:buNone/>
            </a:pPr>
            <a:r>
              <a:rPr lang="en-US" altLang="en-US" sz="2400" dirty="0">
                <a:solidFill>
                  <a:schemeClr val="tx1"/>
                </a:solidFill>
              </a:rPr>
              <a:t>Alternating Current (AC)</a:t>
            </a:r>
          </a:p>
          <a:p>
            <a:r>
              <a:rPr lang="en-US" sz="2000" dirty="0">
                <a:solidFill>
                  <a:schemeClr val="tx1"/>
                </a:solidFill>
              </a:rPr>
              <a:t>The common form of electricity generated by Power Plants for homes and industry. </a:t>
            </a:r>
          </a:p>
          <a:p>
            <a:r>
              <a:rPr lang="en-US" sz="2000" dirty="0">
                <a:solidFill>
                  <a:schemeClr val="tx1"/>
                </a:solidFill>
              </a:rPr>
              <a:t>The direction of AC Current is reversed 60 times per second in the USA; 50 times per second in many other parts of the world. </a:t>
            </a:r>
          </a:p>
          <a:p>
            <a:pPr fontAlgn="auto">
              <a:spcBef>
                <a:spcPts val="0"/>
              </a:spcBef>
              <a:spcAft>
                <a:spcPts val="0"/>
              </a:spcAft>
              <a:defRPr/>
            </a:pPr>
            <a:r>
              <a:rPr lang="en-US" sz="2000" dirty="0">
                <a:solidFill>
                  <a:schemeClr val="tx1"/>
                </a:solidFill>
              </a:rPr>
              <a:t>Examples of AC usage:</a:t>
            </a:r>
          </a:p>
          <a:p>
            <a:pPr marL="857250" lvl="1" indent="-457200" fontAlgn="auto">
              <a:spcBef>
                <a:spcPts val="0"/>
              </a:spcBef>
              <a:spcAft>
                <a:spcPts val="0"/>
              </a:spcAft>
              <a:buFontTx/>
              <a:buAutoNum type="arabicPeriod"/>
              <a:defRPr/>
            </a:pPr>
            <a:r>
              <a:rPr lang="en-US" sz="1600" dirty="0">
                <a:solidFill>
                  <a:schemeClr val="tx1"/>
                </a:solidFill>
              </a:rPr>
              <a:t>Kitchens:  Stoves, ovens, mixer, etc.</a:t>
            </a:r>
          </a:p>
          <a:p>
            <a:pPr marL="857250" lvl="1" indent="-457200" fontAlgn="auto">
              <a:spcBef>
                <a:spcPts val="0"/>
              </a:spcBef>
              <a:spcAft>
                <a:spcPts val="0"/>
              </a:spcAft>
              <a:buFontTx/>
              <a:buAutoNum type="arabicPeriod"/>
              <a:defRPr/>
            </a:pPr>
            <a:r>
              <a:rPr lang="en-US" sz="1600" dirty="0">
                <a:solidFill>
                  <a:schemeClr val="tx1"/>
                </a:solidFill>
              </a:rPr>
              <a:t>Computers (the plug)</a:t>
            </a:r>
          </a:p>
          <a:p>
            <a:pPr marL="857250" lvl="1" indent="-457200" fontAlgn="auto">
              <a:spcBef>
                <a:spcPts val="0"/>
              </a:spcBef>
              <a:spcAft>
                <a:spcPts val="0"/>
              </a:spcAft>
              <a:buFontTx/>
              <a:buAutoNum type="arabicPeriod"/>
              <a:defRPr/>
            </a:pPr>
            <a:r>
              <a:rPr lang="en-US" sz="1600" dirty="0">
                <a:solidFill>
                  <a:schemeClr val="tx1"/>
                </a:solidFill>
              </a:rPr>
              <a:t>Lights in house</a:t>
            </a:r>
          </a:p>
          <a:p>
            <a:pPr marL="857250" lvl="1" indent="-457200" fontAlgn="auto">
              <a:spcBef>
                <a:spcPts val="0"/>
              </a:spcBef>
              <a:spcAft>
                <a:spcPts val="0"/>
              </a:spcAft>
              <a:buFontTx/>
              <a:buAutoNum type="arabicPeriod"/>
              <a:defRPr/>
            </a:pPr>
            <a:r>
              <a:rPr lang="en-US" sz="1600" dirty="0">
                <a:solidFill>
                  <a:schemeClr val="tx1"/>
                </a:solidFill>
              </a:rPr>
              <a:t>Home air conditioners.</a:t>
            </a:r>
          </a:p>
          <a:p>
            <a:pPr>
              <a:buNone/>
            </a:pPr>
            <a:endParaRPr lang="en-US" altLang="en-US" sz="1800" dirty="0">
              <a:solidFill>
                <a:schemeClr val="tx1"/>
              </a:solidFill>
            </a:endParaRPr>
          </a:p>
          <a:p>
            <a:endParaRPr lang="en-US" sz="2000" dirty="0">
              <a:solidFill>
                <a:schemeClr val="tx1"/>
              </a:solidFill>
            </a:endParaRPr>
          </a:p>
          <a:p>
            <a:pPr marL="0" indent="0" fontAlgn="auto">
              <a:spcBef>
                <a:spcPts val="0"/>
              </a:spcBef>
              <a:spcAft>
                <a:spcPts val="0"/>
              </a:spcAft>
              <a:buNone/>
              <a:defRPr/>
            </a:pPr>
            <a:endParaRPr lang="en-US" sz="2000" dirty="0">
              <a:solidFill>
                <a:schemeClr val="tx1"/>
              </a:solidFill>
            </a:endParaRPr>
          </a:p>
          <a:p>
            <a:pPr eaLnBrk="1" hangingPunct="1">
              <a:buFont typeface="Arial" panose="020B0604020202020204" pitchFamily="34" charset="0"/>
              <a:buNone/>
            </a:pPr>
            <a:endParaRPr lang="en-US" altLang="en-US" sz="1400" dirty="0">
              <a:solidFill>
                <a:schemeClr val="tx1"/>
              </a:solidFill>
            </a:endParaRPr>
          </a:p>
          <a:p>
            <a:pPr eaLnBrk="1" hangingPunct="1">
              <a:buFont typeface="Arial" panose="020B0604020202020204" pitchFamily="34" charset="0"/>
              <a:buNone/>
            </a:pPr>
            <a:endParaRPr lang="en-US" altLang="en-US" dirty="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334" y="1254124"/>
            <a:ext cx="3328265" cy="3951430"/>
          </a:xfrm>
          <a:prstGeom prst="rect">
            <a:avLst/>
          </a:prstGeom>
        </p:spPr>
      </p:pic>
    </p:spTree>
    <p:extLst>
      <p:ext uri="{BB962C8B-B14F-4D97-AF65-F5344CB8AC3E}">
        <p14:creationId xmlns:p14="http://schemas.microsoft.com/office/powerpoint/2010/main" val="1589862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1</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Describe the safety precautions you must exercise when using, building, altering, or repairing electronic devices</a:t>
            </a:r>
            <a:r>
              <a:rPr lang="en-US" altLang="ko-KR" sz="1800" dirty="0">
                <a:latin typeface="Verdana" panose="020B0604030504040204" pitchFamily="34" charset="0"/>
                <a:ea typeface="굴림" charset="-127"/>
              </a:rPr>
              <a:t>.</a:t>
            </a: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2362200"/>
            <a:ext cx="5270159" cy="34194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943725" cy="715962"/>
          </a:xfrm>
        </p:spPr>
        <p:txBody>
          <a:bodyPr/>
          <a:lstStyle/>
          <a:p>
            <a:r>
              <a:rPr lang="en-US" sz="4000" dirty="0">
                <a:solidFill>
                  <a:schemeClr val="tx1"/>
                </a:solidFill>
              </a:rPr>
              <a:t>Safety Precautions</a:t>
            </a:r>
          </a:p>
        </p:txBody>
      </p:sp>
      <p:sp>
        <p:nvSpPr>
          <p:cNvPr id="3" name="Content Placeholder 2"/>
          <p:cNvSpPr>
            <a:spLocks noGrp="1"/>
          </p:cNvSpPr>
          <p:nvPr>
            <p:ph idx="1"/>
          </p:nvPr>
        </p:nvSpPr>
        <p:spPr>
          <a:xfrm>
            <a:off x="1828799" y="1143000"/>
            <a:ext cx="6943725" cy="5257800"/>
          </a:xfrm>
        </p:spPr>
        <p:txBody>
          <a:bodyPr/>
          <a:lstStyle/>
          <a:p>
            <a:r>
              <a:rPr lang="en-US" sz="2200" dirty="0">
                <a:solidFill>
                  <a:schemeClr val="tx1"/>
                </a:solidFill>
              </a:rPr>
              <a:t>Safety first! Electronics is a potentially dangerous hobby. </a:t>
            </a:r>
          </a:p>
          <a:p>
            <a:r>
              <a:rPr lang="en-US" sz="2200" dirty="0">
                <a:solidFill>
                  <a:schemeClr val="tx1"/>
                </a:solidFill>
              </a:rPr>
              <a:t>Any circuit that works with 120 VAC power from an electrical outlet is especially dangerous and could potentially kill you. </a:t>
            </a:r>
          </a:p>
          <a:p>
            <a:r>
              <a:rPr lang="en-US" sz="2200" dirty="0">
                <a:solidFill>
                  <a:schemeClr val="tx1"/>
                </a:solidFill>
              </a:rPr>
              <a:t>Here are some safety guidelines to keep you safe as you work:</a:t>
            </a:r>
          </a:p>
          <a:p>
            <a:pPr lvl="1">
              <a:buFont typeface="+mj-lt"/>
              <a:buAutoNum type="arabicPeriod"/>
            </a:pPr>
            <a:r>
              <a:rPr lang="en-US" sz="1800" dirty="0">
                <a:solidFill>
                  <a:schemeClr val="tx1"/>
                </a:solidFill>
              </a:rPr>
              <a:t>Never work on a circuit while power is applied.</a:t>
            </a:r>
          </a:p>
          <a:p>
            <a:pPr lvl="1">
              <a:buFont typeface="+mj-lt"/>
              <a:buAutoNum type="arabicPeriod"/>
            </a:pPr>
            <a:r>
              <a:rPr lang="en-US" sz="1800" dirty="0">
                <a:solidFill>
                  <a:schemeClr val="tx1"/>
                </a:solidFill>
              </a:rPr>
              <a:t>Do not connect power to a circuit until the circuit is finished and you have carefully checked your work.</a:t>
            </a:r>
          </a:p>
          <a:p>
            <a:pPr lvl="1">
              <a:buFont typeface="+mj-lt"/>
              <a:buAutoNum type="arabicPeriod"/>
            </a:pPr>
            <a:r>
              <a:rPr lang="en-US" sz="1800" dirty="0">
                <a:solidFill>
                  <a:schemeClr val="tx1"/>
                </a:solidFill>
              </a:rPr>
              <a:t>If you smell anything burning, immediately disconnect the power and examine your circuit to find out what went wrong.</a:t>
            </a:r>
          </a:p>
          <a:p>
            <a:pPr lvl="1">
              <a:buFont typeface="+mj-lt"/>
              <a:buAutoNum type="arabicPeriod"/>
            </a:pPr>
            <a:r>
              <a:rPr lang="en-US" sz="1800" dirty="0">
                <a:solidFill>
                  <a:schemeClr val="tx1"/>
                </a:solidFill>
              </a:rPr>
              <a:t>Keep your work area dry.</a:t>
            </a:r>
          </a:p>
          <a:p>
            <a:pPr lvl="1">
              <a:buFont typeface="+mj-lt"/>
              <a:buAutoNum type="arabicPeriod"/>
            </a:pPr>
            <a:r>
              <a:rPr lang="en-US" sz="1800" dirty="0">
                <a:solidFill>
                  <a:schemeClr val="tx1"/>
                </a:solidFill>
              </a:rPr>
              <a:t>Always wear safety goggles.</a:t>
            </a:r>
          </a:p>
          <a:p>
            <a:pPr>
              <a:buFont typeface="+mj-lt"/>
              <a:buAutoNum type="arabicPeriod"/>
            </a:pPr>
            <a:endParaRPr lang="en-US" sz="1600" dirty="0">
              <a:solidFill>
                <a:schemeClr val="tx1"/>
              </a:solidFill>
            </a:endParaRPr>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001" t="23333" r="5999" b="23333"/>
          <a:stretch/>
        </p:blipFill>
        <p:spPr>
          <a:xfrm>
            <a:off x="6019800" y="5257800"/>
            <a:ext cx="2133600" cy="969818"/>
          </a:xfrm>
          <a:prstGeom prst="rect">
            <a:avLst/>
          </a:prstGeom>
        </p:spPr>
      </p:pic>
    </p:spTree>
    <p:extLst>
      <p:ext uri="{BB962C8B-B14F-4D97-AF65-F5344CB8AC3E}">
        <p14:creationId xmlns:p14="http://schemas.microsoft.com/office/powerpoint/2010/main" val="815325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Safety Precautions (cont.)</a:t>
            </a:r>
          </a:p>
        </p:txBody>
      </p:sp>
      <p:sp>
        <p:nvSpPr>
          <p:cNvPr id="3" name="Content Placeholder 2"/>
          <p:cNvSpPr>
            <a:spLocks noGrp="1"/>
          </p:cNvSpPr>
          <p:nvPr>
            <p:ph sz="half" idx="1"/>
          </p:nvPr>
        </p:nvSpPr>
        <p:spPr>
          <a:xfrm>
            <a:off x="1828798" y="1143000"/>
            <a:ext cx="4114802" cy="5105400"/>
          </a:xfrm>
        </p:spPr>
        <p:txBody>
          <a:bodyPr/>
          <a:lstStyle/>
          <a:p>
            <a:pPr lvl="1">
              <a:buFont typeface="+mj-lt"/>
              <a:buAutoNum type="arabicPeriod" startAt="6"/>
            </a:pPr>
            <a:r>
              <a:rPr lang="en-US" sz="1800" dirty="0">
                <a:solidFill>
                  <a:schemeClr val="tx1"/>
                </a:solidFill>
              </a:rPr>
              <a:t>Be careful around large capacitors; they can continue to hold voltage long after they are disconnected from power.</a:t>
            </a:r>
          </a:p>
          <a:p>
            <a:pPr lvl="1">
              <a:buFont typeface="+mj-lt"/>
              <a:buAutoNum type="arabicPeriod" startAt="6"/>
            </a:pPr>
            <a:r>
              <a:rPr lang="en-US" sz="1800" dirty="0">
                <a:solidFill>
                  <a:schemeClr val="tx1"/>
                </a:solidFill>
              </a:rPr>
              <a:t>Be especially careful when you solder because a hot soldering iron can easily burn you.</a:t>
            </a:r>
          </a:p>
          <a:p>
            <a:pPr lvl="1">
              <a:buFont typeface="+mj-lt"/>
              <a:buAutoNum type="arabicPeriod" startAt="6"/>
            </a:pPr>
            <a:r>
              <a:rPr lang="en-US" sz="1800" dirty="0">
                <a:solidFill>
                  <a:schemeClr val="tx1"/>
                </a:solidFill>
              </a:rPr>
              <a:t>Always work in a well-ventilated space.</a:t>
            </a:r>
          </a:p>
          <a:p>
            <a:pPr lvl="1">
              <a:buFont typeface="+mj-lt"/>
              <a:buAutoNum type="arabicPeriod" startAt="6"/>
            </a:pPr>
            <a:r>
              <a:rPr lang="en-US" sz="1800" dirty="0">
                <a:solidFill>
                  <a:schemeClr val="tx1"/>
                </a:solidFill>
              </a:rPr>
              <a:t>Never put water on an electrical fire. Use a Class C Fire Extinguisher (rated for electrical fires).</a:t>
            </a:r>
          </a:p>
          <a:p>
            <a:pPr lvl="1">
              <a:buFont typeface="+mj-lt"/>
              <a:buAutoNum type="arabicPeriod" startAt="6"/>
            </a:pPr>
            <a:r>
              <a:rPr lang="en-US" sz="1800" dirty="0">
                <a:solidFill>
                  <a:schemeClr val="tx1"/>
                </a:solidFill>
              </a:rPr>
              <a:t>Have safety equipment such as a first-aid kit, and a phone nearby. </a:t>
            </a:r>
          </a:p>
          <a:p>
            <a:pPr>
              <a:buFont typeface="+mj-lt"/>
              <a:buAutoNum type="arabicPeriod" startAt="6"/>
            </a:pPr>
            <a:endParaRPr lang="en-US" sz="1600" dirty="0">
              <a:solidFill>
                <a:schemeClr val="tx1"/>
              </a:solidFill>
            </a:endParaRPr>
          </a:p>
          <a:p>
            <a:endParaRPr lang="en-US" dirty="0">
              <a:solidFill>
                <a:schemeClr val="tx1"/>
              </a:solidFill>
            </a:endParaRPr>
          </a:p>
        </p:txBody>
      </p:sp>
      <p:pic>
        <p:nvPicPr>
          <p:cNvPr id="6" name="Content Placeholder 5"/>
          <p:cNvPicPr>
            <a:picLocks noGrp="1" noChangeAspect="1"/>
          </p:cNvPicPr>
          <p:nvPr>
            <p:ph sz="half" idx="2"/>
          </p:nvPr>
        </p:nvPicPr>
        <p:blipFill rotWithShape="1">
          <a:blip r:embed="rId3"/>
          <a:srcRect l="31317" t="12249" r="23132" b="7379"/>
          <a:stretch/>
        </p:blipFill>
        <p:spPr>
          <a:xfrm>
            <a:off x="6147945" y="1143000"/>
            <a:ext cx="2590800" cy="5343526"/>
          </a:xfrm>
          <a:prstGeom prst="rect">
            <a:avLst/>
          </a:prstGeom>
        </p:spPr>
      </p:pic>
      <p:cxnSp>
        <p:nvCxnSpPr>
          <p:cNvPr id="14" name="Straight Arrow Connector 13"/>
          <p:cNvCxnSpPr/>
          <p:nvPr/>
        </p:nvCxnSpPr>
        <p:spPr bwMode="auto">
          <a:xfrm>
            <a:off x="5486400" y="4343400"/>
            <a:ext cx="1752600" cy="914400"/>
          </a:xfrm>
          <a:prstGeom prst="straightConnector1">
            <a:avLst/>
          </a:prstGeom>
          <a:gradFill rotWithShape="1">
            <a:gsLst>
              <a:gs pos="0">
                <a:schemeClr val="bg2">
                  <a:gamma/>
                  <a:tint val="26667"/>
                  <a:invGamma/>
                </a:schemeClr>
              </a:gs>
              <a:gs pos="100000">
                <a:schemeClr val="bg2">
                  <a:alpha val="14999"/>
                </a:schemeClr>
              </a:gs>
            </a:gsLst>
            <a:lin ang="5400000" scaled="1"/>
          </a:gradFill>
          <a:ln>
            <a:noFill/>
            <a:tailEnd type="triangle"/>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a:off x="5614545" y="4288317"/>
            <a:ext cx="1700655" cy="1018141"/>
          </a:xfrm>
          <a:prstGeom prst="straightConnector1">
            <a:avLst/>
          </a:prstGeom>
          <a:gradFill rotWithShape="1">
            <a:gsLst>
              <a:gs pos="0">
                <a:schemeClr val="bg2">
                  <a:gamma/>
                  <a:tint val="26667"/>
                  <a:invGamma/>
                </a:schemeClr>
              </a:gs>
              <a:gs pos="100000">
                <a:schemeClr val="bg2">
                  <a:alpha val="14999"/>
                </a:schemeClr>
              </a:gs>
            </a:gsLst>
            <a:lin ang="5400000" scaled="1"/>
          </a:gra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69518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2</a:t>
            </a:r>
          </a:p>
        </p:txBody>
      </p:sp>
      <p:sp>
        <p:nvSpPr>
          <p:cNvPr id="60419" name="Rectangle 3"/>
          <p:cNvSpPr>
            <a:spLocks noGrp="1" noChangeArrowheads="1"/>
          </p:cNvSpPr>
          <p:nvPr>
            <p:ph type="body" idx="1"/>
          </p:nvPr>
        </p:nvSpPr>
        <p:spPr>
          <a:xfrm>
            <a:off x="1981200" y="1165224"/>
            <a:ext cx="6934200" cy="5083176"/>
          </a:xfrm>
        </p:spPr>
        <p:txBody>
          <a:bodyPr/>
          <a:lstStyle/>
          <a:p>
            <a:pPr marL="0" indent="0">
              <a:buNone/>
            </a:pPr>
            <a:r>
              <a:rPr lang="en-US" sz="2200" dirty="0">
                <a:solidFill>
                  <a:schemeClr val="tx1"/>
                </a:solidFill>
              </a:rPr>
              <a:t>Do the following: </a:t>
            </a:r>
          </a:p>
          <a:p>
            <a:pPr>
              <a:buFont typeface="+mj-lt"/>
              <a:buAutoNum type="alphaLcPeriod"/>
            </a:pPr>
            <a:r>
              <a:rPr lang="en-US" sz="1800" dirty="0">
                <a:solidFill>
                  <a:srgbClr val="C00000"/>
                </a:solidFill>
              </a:rPr>
              <a:t>Draw a simple schematic diagram. It must show resistors, capacitors, and transistors or integrated circuits, Use the correct symbols. Label all parts.</a:t>
            </a:r>
          </a:p>
          <a:p>
            <a:pPr>
              <a:buFont typeface="+mj-lt"/>
              <a:buAutoNum type="alphaLcPeriod"/>
            </a:pPr>
            <a:r>
              <a:rPr lang="en-US" sz="1800" dirty="0">
                <a:solidFill>
                  <a:srgbClr val="C00000"/>
                </a:solidFill>
              </a:rPr>
              <a:t>Tell the purpose of each part.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362" y="3200400"/>
            <a:ext cx="3314700" cy="2343150"/>
          </a:xfrm>
          <a:prstGeom prst="rect">
            <a:avLst/>
          </a:prstGeom>
        </p:spPr>
      </p:pic>
    </p:spTree>
    <p:extLst>
      <p:ext uri="{BB962C8B-B14F-4D97-AF65-F5344CB8AC3E}">
        <p14:creationId xmlns:p14="http://schemas.microsoft.com/office/powerpoint/2010/main" val="1948987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943725" cy="715962"/>
          </a:xfrm>
        </p:spPr>
        <p:txBody>
          <a:bodyPr/>
          <a:lstStyle/>
          <a:p>
            <a:r>
              <a:rPr lang="en-US" sz="3200" dirty="0">
                <a:solidFill>
                  <a:schemeClr val="tx1"/>
                </a:solidFill>
              </a:rPr>
              <a:t>How to Draw a Schematic Diagram</a:t>
            </a:r>
          </a:p>
        </p:txBody>
      </p:sp>
      <p:pic>
        <p:nvPicPr>
          <p:cNvPr id="4" name="pMIEZwaybWI"/>
          <p:cNvPicPr>
            <a:picLocks noGrp="1" noRot="1" noChangeAspect="1"/>
          </p:cNvPicPr>
          <p:nvPr>
            <p:ph idx="1"/>
            <a:videoFile r:link="rId1"/>
          </p:nvPr>
        </p:nvPicPr>
        <p:blipFill>
          <a:blip r:embed="rId4"/>
          <a:stretch>
            <a:fillRect/>
          </a:stretch>
        </p:blipFill>
        <p:spPr>
          <a:xfrm>
            <a:off x="1981730" y="1237953"/>
            <a:ext cx="6790795" cy="3819822"/>
          </a:xfrm>
          <a:prstGeom prst="rect">
            <a:avLst/>
          </a:prstGeom>
        </p:spPr>
      </p:pic>
      <p:sp>
        <p:nvSpPr>
          <p:cNvPr id="5" name="TextBox 4"/>
          <p:cNvSpPr txBox="1"/>
          <p:nvPr/>
        </p:nvSpPr>
        <p:spPr>
          <a:xfrm>
            <a:off x="1981200" y="5105400"/>
            <a:ext cx="6791325" cy="707886"/>
          </a:xfrm>
          <a:prstGeom prst="rect">
            <a:avLst/>
          </a:prstGeom>
          <a:noFill/>
        </p:spPr>
        <p:txBody>
          <a:bodyPr wrap="square" rtlCol="0">
            <a:spAutoFit/>
          </a:bodyPr>
          <a:lstStyle/>
          <a:p>
            <a:r>
              <a:rPr lang="en-US" sz="2000" dirty="0"/>
              <a:t>Click on the above video to learn how to draw schematic diagrams for electronics.</a:t>
            </a:r>
          </a:p>
        </p:txBody>
      </p:sp>
    </p:spTree>
    <p:extLst>
      <p:ext uri="{BB962C8B-B14F-4D97-AF65-F5344CB8AC3E}">
        <p14:creationId xmlns:p14="http://schemas.microsoft.com/office/powerpoint/2010/main" val="3221043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67525" cy="715962"/>
          </a:xfrm>
        </p:spPr>
        <p:txBody>
          <a:bodyPr/>
          <a:lstStyle/>
          <a:p>
            <a:r>
              <a:rPr lang="en-US" sz="4000" dirty="0">
                <a:solidFill>
                  <a:schemeClr val="tx1"/>
                </a:solidFill>
              </a:rPr>
              <a:t>Know Your Prefixes</a:t>
            </a:r>
          </a:p>
        </p:txBody>
      </p:sp>
      <p:sp>
        <p:nvSpPr>
          <p:cNvPr id="3" name="Content Placeholder 2"/>
          <p:cNvSpPr>
            <a:spLocks noGrp="1"/>
          </p:cNvSpPr>
          <p:nvPr>
            <p:ph idx="1"/>
          </p:nvPr>
        </p:nvSpPr>
        <p:spPr>
          <a:xfrm>
            <a:off x="1905000" y="1143000"/>
            <a:ext cx="6934200" cy="5410200"/>
          </a:xfrm>
        </p:spPr>
        <p:txBody>
          <a:bodyPr/>
          <a:lstStyle/>
          <a:p>
            <a:r>
              <a:rPr lang="en-US" sz="2200" dirty="0">
                <a:solidFill>
                  <a:schemeClr val="tx1"/>
                </a:solidFill>
              </a:rPr>
              <a:t>Many electronic units </a:t>
            </a:r>
            <a:r>
              <a:rPr lang="en-US" sz="2200" dirty="0" smtClean="0">
                <a:solidFill>
                  <a:schemeClr val="tx1"/>
                </a:solidFill>
              </a:rPr>
              <a:t>must </a:t>
            </a:r>
            <a:r>
              <a:rPr lang="en-US" sz="2200" dirty="0">
                <a:solidFill>
                  <a:schemeClr val="tx1"/>
                </a:solidFill>
              </a:rPr>
              <a:t>be multiplied or divided by powers of 10 to be easily used.</a:t>
            </a:r>
          </a:p>
          <a:p>
            <a:pPr lvl="1"/>
            <a:r>
              <a:rPr lang="en-US" sz="1800" dirty="0">
                <a:solidFill>
                  <a:schemeClr val="tx1"/>
                </a:solidFill>
              </a:rPr>
              <a:t>Examples are Kilobytes and Microfarads. </a:t>
            </a:r>
            <a:endParaRPr lang="en-US" sz="1800" dirty="0" smtClean="0">
              <a:solidFill>
                <a:schemeClr val="tx1"/>
              </a:solidFill>
            </a:endParaRPr>
          </a:p>
          <a:p>
            <a:r>
              <a:rPr lang="en-US" sz="2200" dirty="0" smtClean="0">
                <a:solidFill>
                  <a:schemeClr val="tx1"/>
                </a:solidFill>
              </a:rPr>
              <a:t>These </a:t>
            </a:r>
            <a:r>
              <a:rPr lang="en-US" sz="2200" dirty="0">
                <a:solidFill>
                  <a:schemeClr val="tx1"/>
                </a:solidFill>
              </a:rPr>
              <a:t>are the common multipliers  used in electronics and their meanings:</a:t>
            </a:r>
          </a:p>
          <a:p>
            <a:pPr lvl="1"/>
            <a:r>
              <a:rPr lang="en-US" sz="1800" b="1" dirty="0">
                <a:solidFill>
                  <a:schemeClr val="tx1"/>
                </a:solidFill>
              </a:rPr>
              <a:t>Tera</a:t>
            </a:r>
            <a:r>
              <a:rPr lang="en-US" sz="1800" dirty="0">
                <a:solidFill>
                  <a:schemeClr val="tx1"/>
                </a:solidFill>
              </a:rPr>
              <a:t> – 1 Trillion  1,000,000,000,000 or 1x10</a:t>
            </a:r>
            <a:r>
              <a:rPr lang="en-US" sz="1800" baseline="30000" dirty="0">
                <a:solidFill>
                  <a:schemeClr val="tx1"/>
                </a:solidFill>
              </a:rPr>
              <a:t>+12</a:t>
            </a:r>
            <a:endParaRPr lang="en-US" sz="1800" b="1" baseline="30000" dirty="0">
              <a:solidFill>
                <a:schemeClr val="tx1"/>
              </a:solidFill>
            </a:endParaRPr>
          </a:p>
          <a:p>
            <a:pPr lvl="1"/>
            <a:r>
              <a:rPr lang="en-US" sz="1800" b="1" dirty="0">
                <a:solidFill>
                  <a:schemeClr val="tx1"/>
                </a:solidFill>
              </a:rPr>
              <a:t>Giga </a:t>
            </a:r>
            <a:r>
              <a:rPr lang="en-US" sz="1800" dirty="0">
                <a:solidFill>
                  <a:schemeClr val="tx1"/>
                </a:solidFill>
              </a:rPr>
              <a:t> - 1 Billion  1,000,000,000 or 1x10</a:t>
            </a:r>
            <a:r>
              <a:rPr lang="en-US" sz="1800" baseline="30000" dirty="0">
                <a:solidFill>
                  <a:schemeClr val="tx1"/>
                </a:solidFill>
              </a:rPr>
              <a:t>+9</a:t>
            </a:r>
          </a:p>
          <a:p>
            <a:pPr lvl="1"/>
            <a:r>
              <a:rPr lang="en-US" sz="1800" b="1" dirty="0">
                <a:solidFill>
                  <a:schemeClr val="tx1"/>
                </a:solidFill>
              </a:rPr>
              <a:t>Mega </a:t>
            </a:r>
            <a:r>
              <a:rPr lang="en-US" sz="1800" dirty="0">
                <a:solidFill>
                  <a:schemeClr val="tx1"/>
                </a:solidFill>
              </a:rPr>
              <a:t>–</a:t>
            </a:r>
            <a:r>
              <a:rPr lang="en-US" sz="1800" b="1" dirty="0">
                <a:solidFill>
                  <a:schemeClr val="tx1"/>
                </a:solidFill>
              </a:rPr>
              <a:t> </a:t>
            </a:r>
            <a:r>
              <a:rPr lang="en-US" sz="1800" dirty="0">
                <a:solidFill>
                  <a:schemeClr val="tx1"/>
                </a:solidFill>
              </a:rPr>
              <a:t>1 Million  1,000,000 or 1x10</a:t>
            </a:r>
            <a:r>
              <a:rPr lang="en-US" sz="1800" baseline="30000" dirty="0">
                <a:solidFill>
                  <a:schemeClr val="tx1"/>
                </a:solidFill>
              </a:rPr>
              <a:t>+6</a:t>
            </a:r>
          </a:p>
          <a:p>
            <a:pPr lvl="1"/>
            <a:r>
              <a:rPr lang="en-US" sz="1800" b="1" dirty="0">
                <a:solidFill>
                  <a:schemeClr val="tx1"/>
                </a:solidFill>
              </a:rPr>
              <a:t>Kilo </a:t>
            </a:r>
            <a:r>
              <a:rPr lang="en-US" sz="1800" dirty="0">
                <a:solidFill>
                  <a:schemeClr val="tx1"/>
                </a:solidFill>
              </a:rPr>
              <a:t> – 1 Thousand  1,000 or 1x10</a:t>
            </a:r>
            <a:r>
              <a:rPr lang="en-US" sz="1800" baseline="30000" dirty="0">
                <a:solidFill>
                  <a:schemeClr val="tx1"/>
                </a:solidFill>
              </a:rPr>
              <a:t>+3</a:t>
            </a:r>
          </a:p>
          <a:p>
            <a:pPr lvl="1"/>
            <a:r>
              <a:rPr lang="en-US" sz="1800" b="1" dirty="0">
                <a:solidFill>
                  <a:schemeClr val="tx1"/>
                </a:solidFill>
              </a:rPr>
              <a:t>Milli</a:t>
            </a:r>
            <a:r>
              <a:rPr lang="en-US" sz="1800" dirty="0">
                <a:solidFill>
                  <a:schemeClr val="tx1"/>
                </a:solidFill>
              </a:rPr>
              <a:t> – One Thousandth  1 / 1,000 or 0.001 or 1x10</a:t>
            </a:r>
            <a:r>
              <a:rPr lang="en-US" sz="1800" baseline="30000" dirty="0">
                <a:solidFill>
                  <a:schemeClr val="tx1"/>
                </a:solidFill>
              </a:rPr>
              <a:t>-3</a:t>
            </a:r>
          </a:p>
          <a:p>
            <a:pPr lvl="1"/>
            <a:r>
              <a:rPr lang="en-US" sz="1800" b="1" dirty="0">
                <a:solidFill>
                  <a:schemeClr val="tx1"/>
                </a:solidFill>
              </a:rPr>
              <a:t>Micro</a:t>
            </a:r>
            <a:r>
              <a:rPr lang="en-US" sz="1800" dirty="0">
                <a:solidFill>
                  <a:schemeClr val="tx1"/>
                </a:solidFill>
              </a:rPr>
              <a:t> -  One Millionth 1 /1,000,000  or 0.000001 or 1x10</a:t>
            </a:r>
            <a:r>
              <a:rPr lang="en-US" sz="1800" baseline="30000" dirty="0">
                <a:solidFill>
                  <a:schemeClr val="tx1"/>
                </a:solidFill>
              </a:rPr>
              <a:t>-6</a:t>
            </a:r>
          </a:p>
          <a:p>
            <a:pPr lvl="1"/>
            <a:r>
              <a:rPr lang="en-US" sz="1800" b="1" dirty="0">
                <a:solidFill>
                  <a:schemeClr val="tx1"/>
                </a:solidFill>
              </a:rPr>
              <a:t>Nano</a:t>
            </a:r>
            <a:r>
              <a:rPr lang="en-US" sz="1800" dirty="0">
                <a:solidFill>
                  <a:schemeClr val="tx1"/>
                </a:solidFill>
              </a:rPr>
              <a:t> - One Billionth or 1x10</a:t>
            </a:r>
            <a:r>
              <a:rPr lang="en-US" sz="1800" baseline="30000" dirty="0">
                <a:solidFill>
                  <a:schemeClr val="tx1"/>
                </a:solidFill>
              </a:rPr>
              <a:t>-9</a:t>
            </a:r>
          </a:p>
          <a:p>
            <a:pPr lvl="1"/>
            <a:r>
              <a:rPr lang="en-US" sz="1800" b="1" dirty="0">
                <a:solidFill>
                  <a:schemeClr val="tx1"/>
                </a:solidFill>
              </a:rPr>
              <a:t>Pico</a:t>
            </a:r>
            <a:r>
              <a:rPr lang="en-US" sz="1800" dirty="0">
                <a:solidFill>
                  <a:schemeClr val="tx1"/>
                </a:solidFill>
              </a:rPr>
              <a:t> - One trillionth  or 1x10</a:t>
            </a:r>
            <a:r>
              <a:rPr lang="en-US" sz="1800" baseline="30000" dirty="0">
                <a:solidFill>
                  <a:schemeClr val="tx1"/>
                </a:solidFill>
              </a:rPr>
              <a:t>-12</a:t>
            </a:r>
          </a:p>
          <a:p>
            <a:endParaRPr lang="en-US" sz="1800" dirty="0"/>
          </a:p>
        </p:txBody>
      </p:sp>
    </p:spTree>
    <p:extLst>
      <p:ext uri="{BB962C8B-B14F-4D97-AF65-F5344CB8AC3E}">
        <p14:creationId xmlns:p14="http://schemas.microsoft.com/office/powerpoint/2010/main" val="4144294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67525" cy="715962"/>
          </a:xfrm>
        </p:spPr>
        <p:txBody>
          <a:bodyPr/>
          <a:lstStyle/>
          <a:p>
            <a:r>
              <a:rPr lang="en-US" sz="4000" dirty="0">
                <a:solidFill>
                  <a:schemeClr val="tx1"/>
                </a:solidFill>
              </a:rPr>
              <a:t>Electronic Symbols</a:t>
            </a:r>
          </a:p>
        </p:txBody>
      </p:sp>
      <p:sp>
        <p:nvSpPr>
          <p:cNvPr id="3" name="Content Placeholder 2"/>
          <p:cNvSpPr>
            <a:spLocks noGrp="1"/>
          </p:cNvSpPr>
          <p:nvPr>
            <p:ph idx="1"/>
          </p:nvPr>
        </p:nvSpPr>
        <p:spPr>
          <a:xfrm>
            <a:off x="1905000" y="1143000"/>
            <a:ext cx="6934200" cy="1447800"/>
          </a:xfrm>
        </p:spPr>
        <p:txBody>
          <a:bodyPr/>
          <a:lstStyle/>
          <a:p>
            <a:r>
              <a:rPr lang="en-US" sz="2200" dirty="0">
                <a:solidFill>
                  <a:schemeClr val="tx1"/>
                </a:solidFill>
              </a:rPr>
              <a:t>Download the document “</a:t>
            </a:r>
            <a:r>
              <a:rPr lang="en-US" sz="2200" b="1" dirty="0">
                <a:solidFill>
                  <a:srgbClr val="C00000"/>
                </a:solidFill>
              </a:rPr>
              <a:t>Circuit Symbols in Diagrams</a:t>
            </a:r>
            <a:r>
              <a:rPr lang="en-US" sz="2200" dirty="0">
                <a:solidFill>
                  <a:schemeClr val="tx1"/>
                </a:solidFill>
              </a:rPr>
              <a:t>” that accompanies this presentation for a list of circuit symbols along with their meanings and uses.</a:t>
            </a:r>
            <a:endParaRPr lang="en-US" sz="1800" baseline="30000" dirty="0">
              <a:solidFill>
                <a:schemeClr val="tx1"/>
              </a:solidFill>
            </a:endParaRPr>
          </a:p>
          <a:p>
            <a:endParaRPr lang="en-US" sz="1800" dirty="0"/>
          </a:p>
        </p:txBody>
      </p:sp>
      <p:pic>
        <p:nvPicPr>
          <p:cNvPr id="5" name="Picture 4"/>
          <p:cNvPicPr>
            <a:picLocks noChangeAspect="1"/>
          </p:cNvPicPr>
          <p:nvPr/>
        </p:nvPicPr>
        <p:blipFill>
          <a:blip r:embed="rId3"/>
          <a:stretch>
            <a:fillRect/>
          </a:stretch>
        </p:blipFill>
        <p:spPr>
          <a:xfrm>
            <a:off x="2743200" y="2667000"/>
            <a:ext cx="5528541" cy="3819941"/>
          </a:xfrm>
          <a:prstGeom prst="rect">
            <a:avLst/>
          </a:prstGeom>
        </p:spPr>
      </p:pic>
    </p:spTree>
    <p:extLst>
      <p:ext uri="{BB962C8B-B14F-4D97-AF65-F5344CB8AC3E}">
        <p14:creationId xmlns:p14="http://schemas.microsoft.com/office/powerpoint/2010/main" val="1109482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867525" cy="1295400"/>
          </a:xfrm>
        </p:spPr>
        <p:txBody>
          <a:bodyPr/>
          <a:lstStyle/>
          <a:p>
            <a:r>
              <a:rPr lang="en-US" sz="3200" dirty="0">
                <a:solidFill>
                  <a:schemeClr val="tx1"/>
                </a:solidFill>
              </a:rPr>
              <a:t>Schematic Diagrams of LED and Incandescent Flashlights</a:t>
            </a:r>
          </a:p>
        </p:txBody>
      </p:sp>
      <p:pic>
        <p:nvPicPr>
          <p:cNvPr id="5" name="Content Placeholder 4"/>
          <p:cNvPicPr>
            <a:picLocks noGrp="1" noChangeAspect="1"/>
          </p:cNvPicPr>
          <p:nvPr>
            <p:ph idx="1"/>
          </p:nvPr>
        </p:nvPicPr>
        <p:blipFill rotWithShape="1">
          <a:blip r:embed="rId3"/>
          <a:srcRect l="9197" t="18182"/>
          <a:stretch/>
        </p:blipFill>
        <p:spPr>
          <a:xfrm>
            <a:off x="1905000" y="2209800"/>
            <a:ext cx="3352800" cy="19102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905000"/>
            <a:ext cx="3609592" cy="1910271"/>
          </a:xfrm>
          <a:prstGeom prst="rect">
            <a:avLst/>
          </a:prstGeom>
        </p:spPr>
      </p:pic>
    </p:spTree>
    <p:extLst>
      <p:ext uri="{BB962C8B-B14F-4D97-AF65-F5344CB8AC3E}">
        <p14:creationId xmlns:p14="http://schemas.microsoft.com/office/powerpoint/2010/main" val="1699261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Schematic Diagrams</a:t>
            </a:r>
          </a:p>
        </p:txBody>
      </p:sp>
      <p:pic>
        <p:nvPicPr>
          <p:cNvPr id="4" name="Content Placeholder 3"/>
          <p:cNvPicPr>
            <a:picLocks noGrp="1" noChangeAspect="1"/>
          </p:cNvPicPr>
          <p:nvPr>
            <p:ph idx="1"/>
          </p:nvPr>
        </p:nvPicPr>
        <p:blipFill>
          <a:blip r:embed="rId3"/>
          <a:stretch>
            <a:fillRect/>
          </a:stretch>
        </p:blipFill>
        <p:spPr>
          <a:xfrm>
            <a:off x="2133600" y="1752600"/>
            <a:ext cx="6499201" cy="4191000"/>
          </a:xfrm>
          <a:prstGeom prst="rect">
            <a:avLst/>
          </a:prstGeom>
        </p:spPr>
      </p:pic>
      <p:sp>
        <p:nvSpPr>
          <p:cNvPr id="5" name="TextBox 28"/>
          <p:cNvSpPr txBox="1">
            <a:spLocks noChangeArrowheads="1"/>
          </p:cNvSpPr>
          <p:nvPr/>
        </p:nvSpPr>
        <p:spPr bwMode="auto">
          <a:xfrm>
            <a:off x="1828800" y="956538"/>
            <a:ext cx="68660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US" sz="2000" dirty="0"/>
              <a:t>Draw a circuit to use the switch to turn ON and OFF the lamp AND the buzzer.</a:t>
            </a:r>
          </a:p>
        </p:txBody>
      </p:sp>
    </p:spTree>
    <p:extLst>
      <p:ext uri="{BB962C8B-B14F-4D97-AF65-F5344CB8AC3E}">
        <p14:creationId xmlns:p14="http://schemas.microsoft.com/office/powerpoint/2010/main" val="1328020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p:txBody>
          <a:bodyPr/>
          <a:lstStyle/>
          <a:p>
            <a:r>
              <a:rPr lang="en-US" altLang="en-US" sz="3600" dirty="0">
                <a:effectLst>
                  <a:outerShdw blurRad="38100" dist="38100" dir="2700000" algn="tl">
                    <a:srgbClr val="000000">
                      <a:alpha val="43137"/>
                    </a:srgbClr>
                  </a:outerShdw>
                </a:effectLst>
              </a:rPr>
              <a:t>Electronics Merit Badge Requirements</a:t>
            </a:r>
            <a:endParaRPr lang="ru-RU" altLang="en-US" sz="3600" dirty="0">
              <a:effectLst>
                <a:outerShdw blurRad="38100" dist="38100" dir="2700000" algn="tl">
                  <a:srgbClr val="000000">
                    <a:alpha val="43137"/>
                  </a:srgbClr>
                </a:outerShdw>
              </a:effectLst>
            </a:endParaRPr>
          </a:p>
        </p:txBody>
      </p:sp>
      <p:sp>
        <p:nvSpPr>
          <p:cNvPr id="17415" name="Rectangle 7"/>
          <p:cNvSpPr>
            <a:spLocks noGrp="1" noChangeArrowheads="1"/>
          </p:cNvSpPr>
          <p:nvPr>
            <p:ph type="body" idx="1"/>
          </p:nvPr>
        </p:nvSpPr>
        <p:spPr/>
        <p:txBody>
          <a:bodyPr/>
          <a:lstStyle/>
          <a:p>
            <a:pPr>
              <a:lnSpc>
                <a:spcPct val="80000"/>
              </a:lnSpc>
              <a:buFont typeface="+mj-lt"/>
              <a:buAutoNum type="arabicPeriod" startAt="5"/>
            </a:pPr>
            <a:r>
              <a:rPr lang="en-US" altLang="ko-KR" sz="2200" dirty="0">
                <a:latin typeface="Verdana" panose="020B0604030504040204" pitchFamily="34" charset="0"/>
                <a:ea typeface="굴림" charset="-127"/>
              </a:rPr>
              <a:t>Do the following:</a:t>
            </a:r>
          </a:p>
          <a:p>
            <a:pPr lvl="1">
              <a:lnSpc>
                <a:spcPct val="80000"/>
              </a:lnSpc>
              <a:buFont typeface="+mj-lt"/>
              <a:buAutoNum type="alphaLcPeriod"/>
            </a:pPr>
            <a:r>
              <a:rPr lang="en-US" altLang="ko-KR" sz="1800" dirty="0">
                <a:latin typeface="Verdana" panose="020B0604030504040204" pitchFamily="34" charset="0"/>
                <a:ea typeface="굴림" charset="-127"/>
              </a:rPr>
              <a:t>Show how to solve a simple problem involving current, voltage, and resistance using Ohm's law.</a:t>
            </a:r>
          </a:p>
          <a:p>
            <a:pPr lvl="1">
              <a:lnSpc>
                <a:spcPct val="80000"/>
              </a:lnSpc>
              <a:buFont typeface="+mj-lt"/>
              <a:buAutoNum type="alphaLcPeriod"/>
            </a:pPr>
            <a:r>
              <a:rPr lang="en-US" altLang="ko-KR" sz="1800" dirty="0">
                <a:latin typeface="Verdana" panose="020B0604030504040204" pitchFamily="34" charset="0"/>
                <a:ea typeface="굴림" charset="-127"/>
              </a:rPr>
              <a:t>Tell about the need for and the use of test equipment in electronics.  Name three types of test equipment. Tell how they operate.</a:t>
            </a:r>
          </a:p>
          <a:p>
            <a:pPr lvl="1">
              <a:lnSpc>
                <a:spcPct val="80000"/>
              </a:lnSpc>
              <a:buFont typeface="+mj-lt"/>
              <a:buAutoNum type="alphaLcPeriod"/>
            </a:pPr>
            <a:r>
              <a:rPr lang="en-US" altLang="ko-KR" sz="1800" dirty="0">
                <a:latin typeface="Verdana" panose="020B0604030504040204" pitchFamily="34" charset="0"/>
                <a:ea typeface="굴림" charset="-127"/>
              </a:rPr>
              <a:t>Demonstrate to your counselor how to read the colored bands of a resistor to determine its resistance value.</a:t>
            </a:r>
          </a:p>
          <a:p>
            <a:pPr>
              <a:lnSpc>
                <a:spcPct val="80000"/>
              </a:lnSpc>
              <a:buFont typeface="+mj-lt"/>
              <a:buAutoNum type="arabicPeriod" startAt="5"/>
            </a:pPr>
            <a:r>
              <a:rPr lang="en-US" altLang="ko-KR" sz="2200" dirty="0">
                <a:latin typeface="Verdana" panose="020B0604030504040204" pitchFamily="34" charset="0"/>
                <a:ea typeface="굴림" charset="-127"/>
              </a:rPr>
              <a:t>Find out about three career opportunities in electronics that interest you. Discuss with and explain to your counselor what training and education are needed for each position.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12788"/>
            <a:ext cx="906462" cy="906462"/>
          </a:xfrm>
          <a:prstGeom prst="rect">
            <a:avLst/>
          </a:prstGeom>
        </p:spPr>
      </p:pic>
    </p:spTree>
    <p:extLst>
      <p:ext uri="{BB962C8B-B14F-4D97-AF65-F5344CB8AC3E}">
        <p14:creationId xmlns:p14="http://schemas.microsoft.com/office/powerpoint/2010/main" val="3199796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Schematic Diagrams</a:t>
            </a:r>
          </a:p>
        </p:txBody>
      </p:sp>
      <p:pic>
        <p:nvPicPr>
          <p:cNvPr id="4" name="Content Placeholder 3"/>
          <p:cNvPicPr>
            <a:picLocks noGrp="1" noChangeAspect="1"/>
          </p:cNvPicPr>
          <p:nvPr>
            <p:ph idx="1"/>
          </p:nvPr>
        </p:nvPicPr>
        <p:blipFill>
          <a:blip r:embed="rId3"/>
          <a:stretch>
            <a:fillRect/>
          </a:stretch>
        </p:blipFill>
        <p:spPr>
          <a:xfrm>
            <a:off x="2133600" y="1752600"/>
            <a:ext cx="6499201" cy="4191000"/>
          </a:xfrm>
          <a:prstGeom prst="rect">
            <a:avLst/>
          </a:prstGeom>
        </p:spPr>
      </p:pic>
      <p:sp>
        <p:nvSpPr>
          <p:cNvPr id="5" name="TextBox 28"/>
          <p:cNvSpPr txBox="1">
            <a:spLocks noChangeArrowheads="1"/>
          </p:cNvSpPr>
          <p:nvPr/>
        </p:nvSpPr>
        <p:spPr bwMode="auto">
          <a:xfrm>
            <a:off x="1828800" y="956538"/>
            <a:ext cx="68660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US" sz="2000" dirty="0">
                <a:solidFill>
                  <a:srgbClr val="C00000"/>
                </a:solidFill>
              </a:rPr>
              <a:t>Circuit to use the switch to turn ON and OFF the lamp AND the buzzer solution.</a:t>
            </a:r>
          </a:p>
        </p:txBody>
      </p:sp>
      <p:cxnSp>
        <p:nvCxnSpPr>
          <p:cNvPr id="12" name="Straight Connector 11"/>
          <p:cNvCxnSpPr/>
          <p:nvPr/>
        </p:nvCxnSpPr>
        <p:spPr bwMode="auto">
          <a:xfrm flipV="1">
            <a:off x="2514600" y="3581400"/>
            <a:ext cx="0" cy="11430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14600" y="3581400"/>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4267200" y="4876800"/>
            <a:ext cx="25908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8001000" y="3276600"/>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8001000" y="4876800"/>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8153400" y="3276600"/>
            <a:ext cx="0" cy="16002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95846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Schematic Diagrams</a:t>
            </a:r>
          </a:p>
        </p:txBody>
      </p:sp>
      <p:pic>
        <p:nvPicPr>
          <p:cNvPr id="6" name="Content Placeholder 5"/>
          <p:cNvPicPr>
            <a:picLocks noGrp="1" noChangeAspect="1"/>
          </p:cNvPicPr>
          <p:nvPr>
            <p:ph idx="1"/>
          </p:nvPr>
        </p:nvPicPr>
        <p:blipFill>
          <a:blip r:embed="rId3"/>
          <a:stretch>
            <a:fillRect/>
          </a:stretch>
        </p:blipFill>
        <p:spPr>
          <a:xfrm>
            <a:off x="1897950" y="1763917"/>
            <a:ext cx="6805423" cy="4191000"/>
          </a:xfrm>
          <a:prstGeom prst="rect">
            <a:avLst/>
          </a:prstGeom>
        </p:spPr>
      </p:pic>
      <p:sp>
        <p:nvSpPr>
          <p:cNvPr id="7" name="TextBox 28"/>
          <p:cNvSpPr txBox="1">
            <a:spLocks noChangeArrowheads="1"/>
          </p:cNvSpPr>
          <p:nvPr/>
        </p:nvSpPr>
        <p:spPr bwMode="auto">
          <a:xfrm>
            <a:off x="1897949" y="878924"/>
            <a:ext cx="68054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US" sz="2000" dirty="0"/>
              <a:t>Draw a circuit to use the switch to turn ON the lamp OR the buzzer.</a:t>
            </a:r>
          </a:p>
        </p:txBody>
      </p:sp>
    </p:spTree>
    <p:extLst>
      <p:ext uri="{BB962C8B-B14F-4D97-AF65-F5344CB8AC3E}">
        <p14:creationId xmlns:p14="http://schemas.microsoft.com/office/powerpoint/2010/main" val="3228675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Schematic Diagrams</a:t>
            </a:r>
          </a:p>
        </p:txBody>
      </p:sp>
      <p:pic>
        <p:nvPicPr>
          <p:cNvPr id="6" name="Content Placeholder 5"/>
          <p:cNvPicPr>
            <a:picLocks noGrp="1" noChangeAspect="1"/>
          </p:cNvPicPr>
          <p:nvPr>
            <p:ph idx="1"/>
          </p:nvPr>
        </p:nvPicPr>
        <p:blipFill>
          <a:blip r:embed="rId3"/>
          <a:stretch>
            <a:fillRect/>
          </a:stretch>
        </p:blipFill>
        <p:spPr>
          <a:xfrm>
            <a:off x="1897950" y="1763917"/>
            <a:ext cx="6805423" cy="4191000"/>
          </a:xfrm>
          <a:prstGeom prst="rect">
            <a:avLst/>
          </a:prstGeom>
        </p:spPr>
      </p:pic>
      <p:sp>
        <p:nvSpPr>
          <p:cNvPr id="7" name="TextBox 28"/>
          <p:cNvSpPr txBox="1">
            <a:spLocks noChangeArrowheads="1"/>
          </p:cNvSpPr>
          <p:nvPr/>
        </p:nvSpPr>
        <p:spPr bwMode="auto">
          <a:xfrm>
            <a:off x="1897949" y="878924"/>
            <a:ext cx="68054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US" sz="2000" dirty="0">
                <a:solidFill>
                  <a:srgbClr val="C00000"/>
                </a:solidFill>
              </a:rPr>
              <a:t>Circuit to use the switch to turn ON the lamp OR the buzzer solution.</a:t>
            </a:r>
          </a:p>
        </p:txBody>
      </p:sp>
      <p:cxnSp>
        <p:nvCxnSpPr>
          <p:cNvPr id="8" name="Straight Connector 7"/>
          <p:cNvCxnSpPr/>
          <p:nvPr/>
        </p:nvCxnSpPr>
        <p:spPr bwMode="auto">
          <a:xfrm>
            <a:off x="2057400" y="3581400"/>
            <a:ext cx="533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8001000" y="3200400"/>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8001000" y="4873028"/>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V="1">
            <a:off x="6400800" y="4873028"/>
            <a:ext cx="457200" cy="3772"/>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2057400" y="5486400"/>
            <a:ext cx="4343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V="1">
            <a:off x="2057400" y="3581400"/>
            <a:ext cx="6790" cy="19050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3657600" y="3657600"/>
            <a:ext cx="0" cy="5334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2514600" y="4191000"/>
            <a:ext cx="0" cy="5334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2514600" y="4185719"/>
            <a:ext cx="1143000" cy="5281"/>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4191000" y="4191000"/>
            <a:ext cx="0" cy="5334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V="1">
            <a:off x="8001000" y="3200400"/>
            <a:ext cx="0" cy="985319"/>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4191000" y="4185719"/>
            <a:ext cx="38100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V="1">
            <a:off x="8153400" y="3200401"/>
            <a:ext cx="0" cy="1672627"/>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flipV="1">
            <a:off x="6400800" y="4873029"/>
            <a:ext cx="5281" cy="613371"/>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5319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51619"/>
            <a:ext cx="6943725" cy="715962"/>
          </a:xfrm>
        </p:spPr>
        <p:txBody>
          <a:bodyPr/>
          <a:lstStyle/>
          <a:p>
            <a:r>
              <a:rPr lang="en-US" sz="3600" dirty="0">
                <a:solidFill>
                  <a:schemeClr val="tx1"/>
                </a:solidFill>
              </a:rPr>
              <a:t>Pictorial vs. Schematic Diagram</a:t>
            </a:r>
          </a:p>
        </p:txBody>
      </p:sp>
      <p:pic>
        <p:nvPicPr>
          <p:cNvPr id="6" name="Content Placeholder 5">
            <a:extLst>
              <a:ext uri="{FF2B5EF4-FFF2-40B4-BE49-F238E27FC236}">
                <a16:creationId xmlns="" xmlns:a16="http://schemas.microsoft.com/office/drawing/2014/main" id="{B394360C-5797-46F4-9E6C-51A4D35DBE6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14144" y="1130808"/>
            <a:ext cx="3366308" cy="4660392"/>
          </a:xfrm>
        </p:spPr>
      </p:pic>
      <p:sp>
        <p:nvSpPr>
          <p:cNvPr id="7" name="Content Placeholder 6">
            <a:extLst>
              <a:ext uri="{FF2B5EF4-FFF2-40B4-BE49-F238E27FC236}">
                <a16:creationId xmlns="" xmlns:a16="http://schemas.microsoft.com/office/drawing/2014/main" id="{00259EF4-1649-4F06-99EA-137C540028E8}"/>
              </a:ext>
            </a:extLst>
          </p:cNvPr>
          <p:cNvSpPr>
            <a:spLocks noGrp="1"/>
          </p:cNvSpPr>
          <p:nvPr>
            <p:ph sz="half" idx="2"/>
          </p:nvPr>
        </p:nvSpPr>
        <p:spPr>
          <a:xfrm>
            <a:off x="5181600" y="1143000"/>
            <a:ext cx="3581400" cy="4191000"/>
          </a:xfrm>
        </p:spPr>
        <p:txBody>
          <a:bodyPr/>
          <a:lstStyle/>
          <a:p>
            <a:r>
              <a:rPr lang="en-US" sz="2000" dirty="0">
                <a:solidFill>
                  <a:schemeClr val="tx1"/>
                </a:solidFill>
              </a:rPr>
              <a:t>A pictorial circuit diagram uses simple images of components, while a schematic diagram shows the components and interconnections of the circuit using standardized symbolic representations.</a:t>
            </a:r>
          </a:p>
        </p:txBody>
      </p:sp>
    </p:spTree>
    <p:extLst>
      <p:ext uri="{BB962C8B-B14F-4D97-AF65-F5344CB8AC3E}">
        <p14:creationId xmlns:p14="http://schemas.microsoft.com/office/powerpoint/2010/main" val="4007951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600" dirty="0">
                <a:solidFill>
                  <a:schemeClr val="tx1"/>
                </a:solidFill>
              </a:rPr>
              <a:t>Pictorial Diagram Door Chime</a:t>
            </a:r>
          </a:p>
        </p:txBody>
      </p:sp>
      <p:pic>
        <p:nvPicPr>
          <p:cNvPr id="6" name="Content Placeholder 5">
            <a:extLst>
              <a:ext uri="{FF2B5EF4-FFF2-40B4-BE49-F238E27FC236}">
                <a16:creationId xmlns="" xmlns:a16="http://schemas.microsoft.com/office/drawing/2014/main" id="{E9C037F8-0A47-4338-96B2-BAB4A521413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5537"/>
          <a:stretch/>
        </p:blipFill>
        <p:spPr>
          <a:xfrm>
            <a:off x="2209800" y="1295400"/>
            <a:ext cx="6400800" cy="5199888"/>
          </a:xfrm>
        </p:spPr>
      </p:pic>
    </p:spTree>
    <p:extLst>
      <p:ext uri="{BB962C8B-B14F-4D97-AF65-F5344CB8AC3E}">
        <p14:creationId xmlns:p14="http://schemas.microsoft.com/office/powerpoint/2010/main" val="4288561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7162801" cy="715962"/>
          </a:xfrm>
        </p:spPr>
        <p:txBody>
          <a:bodyPr/>
          <a:lstStyle/>
          <a:p>
            <a:r>
              <a:rPr lang="en-US" sz="3600" dirty="0">
                <a:solidFill>
                  <a:schemeClr val="tx1"/>
                </a:solidFill>
              </a:rPr>
              <a:t>Schematic Diagram Door Chime</a:t>
            </a:r>
          </a:p>
        </p:txBody>
      </p:sp>
      <p:pic>
        <p:nvPicPr>
          <p:cNvPr id="101" name="Picture 100"/>
          <p:cNvPicPr>
            <a:picLocks noChangeAspect="1"/>
          </p:cNvPicPr>
          <p:nvPr/>
        </p:nvPicPr>
        <p:blipFill>
          <a:blip r:embed="rId3">
            <a:grayscl/>
          </a:blip>
          <a:stretch>
            <a:fillRect/>
          </a:stretch>
        </p:blipFill>
        <p:spPr>
          <a:xfrm>
            <a:off x="1878854" y="1143000"/>
            <a:ext cx="7112746" cy="5332993"/>
          </a:xfrm>
          <a:prstGeom prst="rect">
            <a:avLst/>
          </a:prstGeom>
        </p:spPr>
      </p:pic>
      <p:sp>
        <p:nvSpPr>
          <p:cNvPr id="63" name="TextBox 62"/>
          <p:cNvSpPr txBox="1"/>
          <p:nvPr/>
        </p:nvSpPr>
        <p:spPr>
          <a:xfrm>
            <a:off x="1752600" y="2971800"/>
            <a:ext cx="680524" cy="553998"/>
          </a:xfrm>
          <a:prstGeom prst="rect">
            <a:avLst/>
          </a:prstGeom>
          <a:noFill/>
        </p:spPr>
        <p:txBody>
          <a:bodyPr wrap="square" rtlCol="0">
            <a:spAutoFit/>
          </a:bodyPr>
          <a:lstStyle/>
          <a:p>
            <a:r>
              <a:rPr lang="en-US" sz="1000" dirty="0" smtClean="0"/>
              <a:t>Line Voltage Source</a:t>
            </a:r>
            <a:endParaRPr lang="en-US" sz="1000" dirty="0"/>
          </a:p>
        </p:txBody>
      </p:sp>
    </p:spTree>
    <p:extLst>
      <p:ext uri="{BB962C8B-B14F-4D97-AF65-F5344CB8AC3E}">
        <p14:creationId xmlns:p14="http://schemas.microsoft.com/office/powerpoint/2010/main" val="2282725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3</a:t>
            </a:r>
          </a:p>
        </p:txBody>
      </p:sp>
      <p:sp>
        <p:nvSpPr>
          <p:cNvPr id="60419" name="Rectangle 3"/>
          <p:cNvSpPr>
            <a:spLocks noGrp="1" noChangeArrowheads="1"/>
          </p:cNvSpPr>
          <p:nvPr>
            <p:ph type="body" idx="1"/>
          </p:nvPr>
        </p:nvSpPr>
        <p:spPr>
          <a:xfrm>
            <a:off x="1981200" y="1165224"/>
            <a:ext cx="6934200" cy="2162589"/>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Show the right way to solder and desolder.</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avoid heat damage to electronic components.</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Tell about the function of a printed circuit board. Tell what precautions should be observed when soldering printed circuit boards.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 xmlns:a16="http://schemas.microsoft.com/office/drawing/2014/main" id="{05260EE4-AED7-4798-B63C-91CFCE12E8BA}"/>
              </a:ext>
            </a:extLst>
          </p:cNvPr>
          <p:cNvPicPr>
            <a:picLocks noChangeAspect="1"/>
          </p:cNvPicPr>
          <p:nvPr/>
        </p:nvPicPr>
        <p:blipFill rotWithShape="1">
          <a:blip r:embed="rId5">
            <a:extLst>
              <a:ext uri="{28A0092B-C50C-407E-A947-70E740481C1C}">
                <a14:useLocalDpi xmlns:a14="http://schemas.microsoft.com/office/drawing/2010/main" val="0"/>
              </a:ext>
            </a:extLst>
          </a:blip>
          <a:srcRect b="24814"/>
          <a:stretch/>
        </p:blipFill>
        <p:spPr>
          <a:xfrm>
            <a:off x="1981200" y="3423062"/>
            <a:ext cx="6905822" cy="2920588"/>
          </a:xfrm>
          <a:prstGeom prst="rect">
            <a:avLst/>
          </a:prstGeom>
        </p:spPr>
      </p:pic>
    </p:spTree>
    <p:extLst>
      <p:ext uri="{BB962C8B-B14F-4D97-AF65-F5344CB8AC3E}">
        <p14:creationId xmlns:p14="http://schemas.microsoft.com/office/powerpoint/2010/main" val="2470153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What is Soldering</a:t>
            </a:r>
          </a:p>
        </p:txBody>
      </p:sp>
      <p:sp>
        <p:nvSpPr>
          <p:cNvPr id="3" name="Content Placeholder 2"/>
          <p:cNvSpPr>
            <a:spLocks noGrp="1"/>
          </p:cNvSpPr>
          <p:nvPr>
            <p:ph sz="half" idx="1"/>
          </p:nvPr>
        </p:nvSpPr>
        <p:spPr>
          <a:xfrm>
            <a:off x="1828798" y="1143000"/>
            <a:ext cx="3429002" cy="5105400"/>
          </a:xfrm>
        </p:spPr>
        <p:txBody>
          <a:bodyPr/>
          <a:lstStyle/>
          <a:p>
            <a:r>
              <a:rPr lang="en-US" sz="2000" dirty="0">
                <a:solidFill>
                  <a:schemeClr val="tx1"/>
                </a:solidFill>
              </a:rPr>
              <a:t>Soldering is a process of joining two metal surfaces together using a filler metal called solder. </a:t>
            </a:r>
          </a:p>
          <a:p>
            <a:r>
              <a:rPr lang="en-US" sz="2000" dirty="0">
                <a:solidFill>
                  <a:schemeClr val="tx1"/>
                </a:solidFill>
              </a:rPr>
              <a:t>The soldering process involves heating the surfaces to be joined and melting the solder, which is then allowed to cool and solidify, creating a strong and durable joint.</a:t>
            </a:r>
          </a:p>
        </p:txBody>
      </p:sp>
      <p:pic>
        <p:nvPicPr>
          <p:cNvPr id="7" name="Content Placeholder 6">
            <a:extLst>
              <a:ext uri="{FF2B5EF4-FFF2-40B4-BE49-F238E27FC236}">
                <a16:creationId xmlns="" xmlns:a16="http://schemas.microsoft.com/office/drawing/2014/main" id="{1A2200E6-59CD-47AC-8600-7BB189CDEBF6}"/>
              </a:ext>
            </a:extLst>
          </p:cNvPr>
          <p:cNvPicPr>
            <a:picLocks noGrp="1" noChangeAspect="1"/>
          </p:cNvPicPr>
          <p:nvPr>
            <p:ph sz="half" idx="2"/>
          </p:nvPr>
        </p:nvPicPr>
        <p:blipFill>
          <a:blip r:embed="rId3"/>
          <a:stretch>
            <a:fillRect/>
          </a:stretch>
        </p:blipFill>
        <p:spPr>
          <a:xfrm>
            <a:off x="5359988" y="1295400"/>
            <a:ext cx="3438525" cy="2293496"/>
          </a:xfrm>
          <a:prstGeom prst="rect">
            <a:avLst/>
          </a:prstGeom>
        </p:spPr>
      </p:pic>
    </p:spTree>
    <p:extLst>
      <p:ext uri="{BB962C8B-B14F-4D97-AF65-F5344CB8AC3E}">
        <p14:creationId xmlns:p14="http://schemas.microsoft.com/office/powerpoint/2010/main" val="2522637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Soldering Safety Tips</a:t>
            </a:r>
          </a:p>
        </p:txBody>
      </p:sp>
      <p:sp>
        <p:nvSpPr>
          <p:cNvPr id="3" name="Content Placeholder 2">
            <a:extLst>
              <a:ext uri="{FF2B5EF4-FFF2-40B4-BE49-F238E27FC236}">
                <a16:creationId xmlns="" xmlns:a16="http://schemas.microsoft.com/office/drawing/2014/main" id="{8FAC359E-FEB4-4482-9A04-34D39A6DC01C}"/>
              </a:ext>
            </a:extLst>
          </p:cNvPr>
          <p:cNvSpPr>
            <a:spLocks noGrp="1"/>
          </p:cNvSpPr>
          <p:nvPr>
            <p:ph idx="1"/>
          </p:nvPr>
        </p:nvSpPr>
        <p:spPr>
          <a:xfrm>
            <a:off x="1904999" y="1295400"/>
            <a:ext cx="6934201" cy="4953000"/>
          </a:xfrm>
        </p:spPr>
        <p:txBody>
          <a:bodyPr/>
          <a:lstStyle/>
          <a:p>
            <a:pPr marL="457200" indent="-457200">
              <a:buFont typeface="+mj-lt"/>
              <a:buAutoNum type="arabicPeriod"/>
            </a:pPr>
            <a:r>
              <a:rPr lang="en-US" sz="2000" dirty="0">
                <a:solidFill>
                  <a:schemeClr val="tx1"/>
                </a:solidFill>
              </a:rPr>
              <a:t>Solder only under the constant supervision of a responsible and knowledgeable adult.</a:t>
            </a:r>
          </a:p>
          <a:p>
            <a:pPr marL="457200" indent="-457200">
              <a:buFont typeface="+mj-lt"/>
              <a:buAutoNum type="arabicPeriod"/>
            </a:pPr>
            <a:r>
              <a:rPr lang="en-US" sz="2000" dirty="0">
                <a:solidFill>
                  <a:schemeClr val="tx1"/>
                </a:solidFill>
              </a:rPr>
              <a:t>Certain kinks of solder release fumes that can be harmful to your eyes and lungs. Always work with solder in a well-ventilated area</a:t>
            </a:r>
            <a:r>
              <a:rPr lang="en-US" sz="2000" dirty="0" smtClean="0">
                <a:solidFill>
                  <a:schemeClr val="tx1"/>
                </a:solidFill>
              </a:rPr>
              <a:t>.</a:t>
            </a:r>
          </a:p>
          <a:p>
            <a:pPr marL="457200" indent="-457200">
              <a:buFont typeface="+mj-lt"/>
              <a:buAutoNum type="arabicPeriod"/>
            </a:pPr>
            <a:r>
              <a:rPr lang="en-US" sz="2000" dirty="0" smtClean="0">
                <a:solidFill>
                  <a:schemeClr val="tx1"/>
                </a:solidFill>
              </a:rPr>
              <a:t>Do not allow anyone to drink or eat in the soldering area.</a:t>
            </a:r>
          </a:p>
          <a:p>
            <a:pPr marL="457200" indent="-457200">
              <a:buFont typeface="+mj-lt"/>
              <a:buAutoNum type="arabicPeriod"/>
            </a:pPr>
            <a:r>
              <a:rPr lang="en-US" sz="2000" dirty="0" smtClean="0">
                <a:solidFill>
                  <a:schemeClr val="tx1"/>
                </a:solidFill>
              </a:rPr>
              <a:t>Wear safety goggles when soldering.</a:t>
            </a:r>
          </a:p>
          <a:p>
            <a:pPr marL="457200" indent="-457200">
              <a:buFont typeface="+mj-lt"/>
              <a:buAutoNum type="arabicPeriod"/>
            </a:pPr>
            <a:r>
              <a:rPr lang="en-US" sz="2000" dirty="0" smtClean="0">
                <a:solidFill>
                  <a:schemeClr val="tx1"/>
                </a:solidFill>
              </a:rPr>
              <a:t>Before you start soldering, protect any flammable material with a fireproof shield or wet rags, and have a fire extinguisher nearby.</a:t>
            </a:r>
          </a:p>
          <a:p>
            <a:pPr marL="457200" indent="-457200">
              <a:buFont typeface="+mj-lt"/>
              <a:buAutoNum type="arabicPeriod"/>
            </a:pPr>
            <a:r>
              <a:rPr lang="en-US" sz="2000" dirty="0" smtClean="0">
                <a:solidFill>
                  <a:schemeClr val="tx1"/>
                </a:solidFill>
              </a:rPr>
              <a:t>Be careful not to let hot solder splash around because it will burn you almost instantly.</a:t>
            </a:r>
            <a:endParaRPr lang="en-US" sz="2000" dirty="0">
              <a:solidFill>
                <a:schemeClr val="tx1"/>
              </a:solidFill>
            </a:endParaRPr>
          </a:p>
        </p:txBody>
      </p:sp>
    </p:spTree>
    <p:extLst>
      <p:ext uri="{BB962C8B-B14F-4D97-AF65-F5344CB8AC3E}">
        <p14:creationId xmlns:p14="http://schemas.microsoft.com/office/powerpoint/2010/main" val="1329323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Soldering Safety Tips (cont.)</a:t>
            </a:r>
          </a:p>
        </p:txBody>
      </p:sp>
      <p:sp>
        <p:nvSpPr>
          <p:cNvPr id="3" name="Content Placeholder 2">
            <a:extLst>
              <a:ext uri="{FF2B5EF4-FFF2-40B4-BE49-F238E27FC236}">
                <a16:creationId xmlns="" xmlns:a16="http://schemas.microsoft.com/office/drawing/2014/main" id="{8FAC359E-FEB4-4482-9A04-34D39A6DC01C}"/>
              </a:ext>
            </a:extLst>
          </p:cNvPr>
          <p:cNvSpPr>
            <a:spLocks noGrp="1"/>
          </p:cNvSpPr>
          <p:nvPr>
            <p:ph idx="1"/>
          </p:nvPr>
        </p:nvSpPr>
        <p:spPr>
          <a:xfrm>
            <a:off x="1904999" y="1295400"/>
            <a:ext cx="6934201" cy="4953000"/>
          </a:xfrm>
        </p:spPr>
        <p:txBody>
          <a:bodyPr/>
          <a:lstStyle/>
          <a:p>
            <a:pPr marL="457200" indent="-457200">
              <a:buFont typeface="+mj-lt"/>
              <a:buAutoNum type="arabicPeriod" startAt="7"/>
            </a:pPr>
            <a:r>
              <a:rPr lang="en-US" sz="2000" dirty="0">
                <a:solidFill>
                  <a:schemeClr val="tx1"/>
                </a:solidFill>
              </a:rPr>
              <a:t>If possible, use a soldering iron stand or clamps when you are soldering, leaving one hand free to hold the solder.</a:t>
            </a:r>
          </a:p>
          <a:p>
            <a:pPr marL="457200" indent="-457200">
              <a:buFont typeface="+mj-lt"/>
              <a:buAutoNum type="arabicPeriod" startAt="7"/>
            </a:pPr>
            <a:r>
              <a:rPr lang="en-US" sz="2000" dirty="0">
                <a:solidFill>
                  <a:schemeClr val="tx1"/>
                </a:solidFill>
              </a:rPr>
              <a:t>Don’t overheat components, circuit boards, or plastic wires when soldering.</a:t>
            </a:r>
          </a:p>
          <a:p>
            <a:pPr marL="457200" indent="-457200">
              <a:buFont typeface="+mj-lt"/>
              <a:buAutoNum type="arabicPeriod" startAt="7"/>
            </a:pPr>
            <a:r>
              <a:rPr lang="en-US" sz="2000" dirty="0">
                <a:solidFill>
                  <a:schemeClr val="tx1"/>
                </a:solidFill>
              </a:rPr>
              <a:t>Oxidation (rust) develops more rapidly when a soldering iron is hot, so try to make sure the iron doesn’t stay hot for long periods of time.</a:t>
            </a:r>
          </a:p>
          <a:p>
            <a:pPr marL="457200" indent="-457200">
              <a:buFont typeface="+mj-lt"/>
              <a:buAutoNum type="arabicPeriod" startAt="7"/>
            </a:pPr>
            <a:r>
              <a:rPr lang="en-US" sz="2000" dirty="0">
                <a:solidFill>
                  <a:schemeClr val="tx1"/>
                </a:solidFill>
              </a:rPr>
              <a:t>Never touch the tip of a hot soldering iron; keep the iron in a holder when you aren’t using it. Don’t lay it down on your bench or work area.</a:t>
            </a:r>
          </a:p>
          <a:p>
            <a:pPr marL="457200" indent="-457200">
              <a:buFont typeface="+mj-lt"/>
              <a:buAutoNum type="arabicPeriod" startAt="7"/>
            </a:pPr>
            <a:r>
              <a:rPr lang="en-US" sz="2000" dirty="0">
                <a:solidFill>
                  <a:schemeClr val="tx1"/>
                </a:solidFill>
              </a:rPr>
              <a:t>Never leave a soldering iron on unattended.</a:t>
            </a:r>
          </a:p>
          <a:p>
            <a:pPr marL="457200" indent="-457200">
              <a:buFont typeface="+mj-lt"/>
              <a:buAutoNum type="arabicPeriod" startAt="7"/>
            </a:pPr>
            <a:r>
              <a:rPr lang="en-US" sz="2000" dirty="0">
                <a:solidFill>
                  <a:schemeClr val="tx1"/>
                </a:solidFill>
              </a:rPr>
              <a:t>When you are finished soldering and cleaning up, thoroughly wash your hands.</a:t>
            </a:r>
          </a:p>
        </p:txBody>
      </p:sp>
    </p:spTree>
    <p:extLst>
      <p:ext uri="{BB962C8B-B14F-4D97-AF65-F5344CB8AC3E}">
        <p14:creationId xmlns:p14="http://schemas.microsoft.com/office/powerpoint/2010/main" val="505780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9299"/>
            <a:ext cx="9144000" cy="5608701"/>
          </a:xfrm>
          <a:prstGeom prst="rect">
            <a:avLst/>
          </a:prstGeom>
        </p:spPr>
      </p:pic>
      <p:sp>
        <p:nvSpPr>
          <p:cNvPr id="5" name="TextBox 4"/>
          <p:cNvSpPr txBox="1"/>
          <p:nvPr/>
        </p:nvSpPr>
        <p:spPr>
          <a:xfrm>
            <a:off x="0" y="0"/>
            <a:ext cx="9144000" cy="1569660"/>
          </a:xfrm>
          <a:prstGeom prst="rect">
            <a:avLst/>
          </a:prstGeom>
          <a:solidFill>
            <a:srgbClr val="666666"/>
          </a:solidFill>
        </p:spPr>
        <p:txBody>
          <a:bodyPr wrap="square" rtlCol="0">
            <a:spAutoFit/>
          </a:bodyPr>
          <a:lstStyle/>
          <a:p>
            <a:r>
              <a:rPr lang="en-US" sz="4800" b="1" dirty="0">
                <a:solidFill>
                  <a:schemeClr val="bg1"/>
                </a:solidFill>
                <a:latin typeface="Comic Sans MS" panose="030F0702030302020204" pitchFamily="66" charset="0"/>
              </a:rPr>
              <a:t>BASIC CONCEPTS OF ELECTRICITY</a:t>
            </a:r>
          </a:p>
        </p:txBody>
      </p:sp>
      <p:sp>
        <p:nvSpPr>
          <p:cNvPr id="6" name="TextBox 5"/>
          <p:cNvSpPr txBox="1"/>
          <p:nvPr/>
        </p:nvSpPr>
        <p:spPr>
          <a:xfrm>
            <a:off x="6054745" y="2597275"/>
            <a:ext cx="1692430" cy="707886"/>
          </a:xfrm>
          <a:prstGeom prst="rect">
            <a:avLst/>
          </a:prstGeom>
          <a:noFill/>
        </p:spPr>
        <p:txBody>
          <a:bodyPr wrap="square" rtlCol="0">
            <a:spAutoFit/>
          </a:bodyPr>
          <a:lstStyle/>
          <a:p>
            <a:r>
              <a:rPr lang="en-US" sz="2000" dirty="0"/>
              <a:t>Conductor/</a:t>
            </a:r>
          </a:p>
          <a:p>
            <a:r>
              <a:rPr lang="en-US" sz="2000" dirty="0"/>
              <a:t>Insulator</a:t>
            </a:r>
          </a:p>
        </p:txBody>
      </p:sp>
      <p:sp>
        <p:nvSpPr>
          <p:cNvPr id="7" name="TextBox 6"/>
          <p:cNvSpPr txBox="1"/>
          <p:nvPr/>
        </p:nvSpPr>
        <p:spPr>
          <a:xfrm>
            <a:off x="-63228" y="2597275"/>
            <a:ext cx="1524000" cy="707886"/>
          </a:xfrm>
          <a:prstGeom prst="rect">
            <a:avLst/>
          </a:prstGeom>
          <a:noFill/>
        </p:spPr>
        <p:txBody>
          <a:bodyPr wrap="square" rtlCol="0">
            <a:spAutoFit/>
          </a:bodyPr>
          <a:lstStyle/>
          <a:p>
            <a:r>
              <a:rPr lang="en-US" sz="2000" dirty="0"/>
              <a:t>Electrical</a:t>
            </a:r>
          </a:p>
          <a:p>
            <a:r>
              <a:rPr lang="en-US" sz="2000" dirty="0"/>
              <a:t>Charge</a:t>
            </a:r>
          </a:p>
        </p:txBody>
      </p:sp>
      <p:sp>
        <p:nvSpPr>
          <p:cNvPr id="8" name="TextBox 7"/>
          <p:cNvSpPr txBox="1"/>
          <p:nvPr/>
        </p:nvSpPr>
        <p:spPr>
          <a:xfrm>
            <a:off x="1510000" y="2751163"/>
            <a:ext cx="1524000" cy="400110"/>
          </a:xfrm>
          <a:prstGeom prst="rect">
            <a:avLst/>
          </a:prstGeom>
          <a:noFill/>
        </p:spPr>
        <p:txBody>
          <a:bodyPr wrap="square" rtlCol="0">
            <a:spAutoFit/>
          </a:bodyPr>
          <a:lstStyle/>
          <a:p>
            <a:r>
              <a:rPr lang="en-US" sz="2000" dirty="0"/>
              <a:t>Current</a:t>
            </a:r>
          </a:p>
        </p:txBody>
      </p:sp>
      <p:sp>
        <p:nvSpPr>
          <p:cNvPr id="9" name="TextBox 8"/>
          <p:cNvSpPr txBox="1"/>
          <p:nvPr/>
        </p:nvSpPr>
        <p:spPr>
          <a:xfrm>
            <a:off x="3133921" y="2744012"/>
            <a:ext cx="1524000" cy="400110"/>
          </a:xfrm>
          <a:prstGeom prst="rect">
            <a:avLst/>
          </a:prstGeom>
          <a:noFill/>
        </p:spPr>
        <p:txBody>
          <a:bodyPr wrap="square" rtlCol="0">
            <a:spAutoFit/>
          </a:bodyPr>
          <a:lstStyle/>
          <a:p>
            <a:r>
              <a:rPr lang="en-US" sz="2000" dirty="0"/>
              <a:t>Voltage</a:t>
            </a:r>
          </a:p>
        </p:txBody>
      </p:sp>
      <p:sp>
        <p:nvSpPr>
          <p:cNvPr id="10" name="TextBox 9"/>
          <p:cNvSpPr txBox="1"/>
          <p:nvPr/>
        </p:nvSpPr>
        <p:spPr>
          <a:xfrm>
            <a:off x="4513632" y="2751163"/>
            <a:ext cx="1736378" cy="400110"/>
          </a:xfrm>
          <a:prstGeom prst="rect">
            <a:avLst/>
          </a:prstGeom>
          <a:noFill/>
        </p:spPr>
        <p:txBody>
          <a:bodyPr wrap="square" rtlCol="0">
            <a:spAutoFit/>
          </a:bodyPr>
          <a:lstStyle/>
          <a:p>
            <a:r>
              <a:rPr lang="en-US" sz="2000" dirty="0"/>
              <a:t>Resistance</a:t>
            </a:r>
          </a:p>
        </p:txBody>
      </p:sp>
      <p:sp>
        <p:nvSpPr>
          <p:cNvPr id="11" name="TextBox 10"/>
          <p:cNvSpPr txBox="1"/>
          <p:nvPr/>
        </p:nvSpPr>
        <p:spPr>
          <a:xfrm>
            <a:off x="7791123" y="2590124"/>
            <a:ext cx="1524000" cy="707886"/>
          </a:xfrm>
          <a:prstGeom prst="rect">
            <a:avLst/>
          </a:prstGeom>
          <a:noFill/>
        </p:spPr>
        <p:txBody>
          <a:bodyPr wrap="square" rtlCol="0">
            <a:spAutoFit/>
          </a:bodyPr>
          <a:lstStyle/>
          <a:p>
            <a:r>
              <a:rPr lang="en-US" sz="2000" dirty="0"/>
              <a:t>Electric Circuit</a:t>
            </a:r>
          </a:p>
        </p:txBody>
      </p:sp>
    </p:spTree>
    <p:extLst>
      <p:ext uri="{BB962C8B-B14F-4D97-AF65-F5344CB8AC3E}">
        <p14:creationId xmlns:p14="http://schemas.microsoft.com/office/powerpoint/2010/main" val="148937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The Soldering Iron</a:t>
            </a:r>
          </a:p>
        </p:txBody>
      </p:sp>
      <p:sp>
        <p:nvSpPr>
          <p:cNvPr id="3" name="Content Placeholder 2">
            <a:extLst>
              <a:ext uri="{FF2B5EF4-FFF2-40B4-BE49-F238E27FC236}">
                <a16:creationId xmlns="" xmlns:a16="http://schemas.microsoft.com/office/drawing/2014/main" id="{8FAC359E-FEB4-4482-9A04-34D39A6DC01C}"/>
              </a:ext>
            </a:extLst>
          </p:cNvPr>
          <p:cNvSpPr>
            <a:spLocks noGrp="1"/>
          </p:cNvSpPr>
          <p:nvPr>
            <p:ph idx="1"/>
          </p:nvPr>
        </p:nvSpPr>
        <p:spPr>
          <a:xfrm>
            <a:off x="5410200" y="1295400"/>
            <a:ext cx="3438524" cy="4953000"/>
          </a:xfrm>
        </p:spPr>
        <p:txBody>
          <a:bodyPr/>
          <a:lstStyle/>
          <a:p>
            <a:r>
              <a:rPr lang="en-US" sz="2000" dirty="0">
                <a:solidFill>
                  <a:schemeClr val="tx1"/>
                </a:solidFill>
              </a:rPr>
              <a:t>A soldering iron is composed of a heated metal tip (the bit) and an insulated handle. </a:t>
            </a:r>
          </a:p>
          <a:p>
            <a:r>
              <a:rPr lang="en-US" sz="2000" dirty="0">
                <a:solidFill>
                  <a:schemeClr val="tx1"/>
                </a:solidFill>
              </a:rPr>
              <a:t>Heating is often achieved electrically through a resistive heating element.</a:t>
            </a:r>
          </a:p>
          <a:p>
            <a:r>
              <a:rPr lang="en-US" sz="2000" dirty="0">
                <a:solidFill>
                  <a:schemeClr val="tx1"/>
                </a:solidFill>
              </a:rPr>
              <a:t>Soldering irons are designed to reach a temperature range of 200 to 480 °C (392 to 896 °F).</a:t>
            </a:r>
          </a:p>
          <a:p>
            <a:pPr lvl="1"/>
            <a:r>
              <a:rPr lang="en-US" sz="1600" dirty="0">
                <a:solidFill>
                  <a:schemeClr val="tx1"/>
                </a:solidFill>
              </a:rPr>
              <a:t>Solder melts at approximately 185 °C (365 °F).</a:t>
            </a:r>
          </a:p>
          <a:p>
            <a:endParaRPr lang="en-US" sz="2000" dirty="0">
              <a:solidFill>
                <a:schemeClr val="tx1"/>
              </a:solidFill>
            </a:endParaRPr>
          </a:p>
        </p:txBody>
      </p:sp>
      <p:pic>
        <p:nvPicPr>
          <p:cNvPr id="5" name="Picture 4">
            <a:extLst>
              <a:ext uri="{FF2B5EF4-FFF2-40B4-BE49-F238E27FC236}">
                <a16:creationId xmlns="" xmlns:a16="http://schemas.microsoft.com/office/drawing/2014/main" id="{FA2124AB-050B-4BF5-9D48-4B59B7743073}"/>
              </a:ext>
            </a:extLst>
          </p:cNvPr>
          <p:cNvPicPr>
            <a:picLocks noChangeAspect="1"/>
          </p:cNvPicPr>
          <p:nvPr/>
        </p:nvPicPr>
        <p:blipFill>
          <a:blip r:embed="rId3"/>
          <a:stretch>
            <a:fillRect/>
          </a:stretch>
        </p:blipFill>
        <p:spPr>
          <a:xfrm>
            <a:off x="1895476" y="1447800"/>
            <a:ext cx="3438524" cy="3438524"/>
          </a:xfrm>
          <a:prstGeom prst="rect">
            <a:avLst/>
          </a:prstGeom>
        </p:spPr>
      </p:pic>
    </p:spTree>
    <p:extLst>
      <p:ext uri="{BB962C8B-B14F-4D97-AF65-F5344CB8AC3E}">
        <p14:creationId xmlns:p14="http://schemas.microsoft.com/office/powerpoint/2010/main" val="1138046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Maintaining a Soldering Iron</a:t>
            </a:r>
          </a:p>
        </p:txBody>
      </p:sp>
      <p:pic>
        <p:nvPicPr>
          <p:cNvPr id="4" name="Online Media 3" title="How to Clean and Re-Tin your Soldering Iron">
            <a:hlinkClick r:id="" action="ppaction://media"/>
            <a:extLst>
              <a:ext uri="{FF2B5EF4-FFF2-40B4-BE49-F238E27FC236}">
                <a16:creationId xmlns="" xmlns:a16="http://schemas.microsoft.com/office/drawing/2014/main" id="{1FBD0255-25C8-49C4-8F60-870A54BB7434}"/>
              </a:ext>
            </a:extLst>
          </p:cNvPr>
          <p:cNvPicPr>
            <a:picLocks noGrp="1" noRot="1" noChangeAspect="1"/>
          </p:cNvPicPr>
          <p:nvPr>
            <p:ph idx="1"/>
            <a:videoFile r:link="rId1"/>
          </p:nvPr>
        </p:nvPicPr>
        <p:blipFill>
          <a:blip r:embed="rId4"/>
          <a:stretch>
            <a:fillRect/>
          </a:stretch>
        </p:blipFill>
        <p:spPr>
          <a:xfrm>
            <a:off x="1978555" y="1371600"/>
            <a:ext cx="6908800" cy="3886200"/>
          </a:xfrm>
          <a:prstGeom prst="rect">
            <a:avLst/>
          </a:prstGeom>
        </p:spPr>
      </p:pic>
      <p:sp>
        <p:nvSpPr>
          <p:cNvPr id="5" name="TextBox 4">
            <a:extLst>
              <a:ext uri="{FF2B5EF4-FFF2-40B4-BE49-F238E27FC236}">
                <a16:creationId xmlns="" xmlns:a16="http://schemas.microsoft.com/office/drawing/2014/main" id="{3A2C9067-33E6-4A28-8FB3-39E8725D7A28}"/>
              </a:ext>
            </a:extLst>
          </p:cNvPr>
          <p:cNvSpPr txBox="1"/>
          <p:nvPr/>
        </p:nvSpPr>
        <p:spPr>
          <a:xfrm>
            <a:off x="1981200" y="5257800"/>
            <a:ext cx="6791325" cy="707886"/>
          </a:xfrm>
          <a:prstGeom prst="rect">
            <a:avLst/>
          </a:prstGeom>
          <a:noFill/>
        </p:spPr>
        <p:txBody>
          <a:bodyPr wrap="square" rtlCol="0">
            <a:spAutoFit/>
          </a:bodyPr>
          <a:lstStyle/>
          <a:p>
            <a:r>
              <a:rPr lang="en-US" sz="2000" dirty="0"/>
              <a:t>Click on the above video to learn how to maintain a soldering iron.</a:t>
            </a:r>
          </a:p>
        </p:txBody>
      </p:sp>
    </p:spTree>
    <p:extLst>
      <p:ext uri="{BB962C8B-B14F-4D97-AF65-F5344CB8AC3E}">
        <p14:creationId xmlns:p14="http://schemas.microsoft.com/office/powerpoint/2010/main" val="3638156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How to Solder</a:t>
            </a:r>
          </a:p>
        </p:txBody>
      </p:sp>
      <p:pic>
        <p:nvPicPr>
          <p:cNvPr id="6" name="Online Media 5" title="How to Solder Electronics">
            <a:hlinkClick r:id="" action="ppaction://media"/>
            <a:extLst>
              <a:ext uri="{FF2B5EF4-FFF2-40B4-BE49-F238E27FC236}">
                <a16:creationId xmlns="" xmlns:a16="http://schemas.microsoft.com/office/drawing/2014/main" id="{1136482E-2B22-405D-86C9-D9A623DAB789}"/>
              </a:ext>
            </a:extLst>
          </p:cNvPr>
          <p:cNvPicPr>
            <a:picLocks noGrp="1" noRot="1" noChangeAspect="1"/>
          </p:cNvPicPr>
          <p:nvPr>
            <p:ph idx="1"/>
            <a:videoFile r:link="rId1"/>
          </p:nvPr>
        </p:nvPicPr>
        <p:blipFill>
          <a:blip r:embed="rId4"/>
          <a:stretch>
            <a:fillRect/>
          </a:stretch>
        </p:blipFill>
        <p:spPr>
          <a:xfrm>
            <a:off x="1957121" y="1485900"/>
            <a:ext cx="6908800" cy="3886200"/>
          </a:xfrm>
          <a:prstGeom prst="rect">
            <a:avLst/>
          </a:prstGeom>
        </p:spPr>
      </p:pic>
      <p:sp>
        <p:nvSpPr>
          <p:cNvPr id="7" name="TextBox 6">
            <a:extLst>
              <a:ext uri="{FF2B5EF4-FFF2-40B4-BE49-F238E27FC236}">
                <a16:creationId xmlns="" xmlns:a16="http://schemas.microsoft.com/office/drawing/2014/main" id="{73371CB8-B01E-43A4-8C0A-D0154EE5B44D}"/>
              </a:ext>
            </a:extLst>
          </p:cNvPr>
          <p:cNvSpPr txBox="1"/>
          <p:nvPr/>
        </p:nvSpPr>
        <p:spPr>
          <a:xfrm>
            <a:off x="1981200" y="5372100"/>
            <a:ext cx="6884721" cy="707886"/>
          </a:xfrm>
          <a:prstGeom prst="rect">
            <a:avLst/>
          </a:prstGeom>
          <a:noFill/>
        </p:spPr>
        <p:txBody>
          <a:bodyPr wrap="square" rtlCol="0">
            <a:spAutoFit/>
          </a:bodyPr>
          <a:lstStyle/>
          <a:p>
            <a:r>
              <a:rPr lang="en-US" sz="2000" dirty="0"/>
              <a:t>Click on the above video to learn how to correctly solder electronics.</a:t>
            </a:r>
          </a:p>
        </p:txBody>
      </p:sp>
    </p:spTree>
    <p:extLst>
      <p:ext uri="{BB962C8B-B14F-4D97-AF65-F5344CB8AC3E}">
        <p14:creationId xmlns:p14="http://schemas.microsoft.com/office/powerpoint/2010/main" val="579671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Desolder</a:t>
            </a:r>
          </a:p>
        </p:txBody>
      </p:sp>
      <p:sp>
        <p:nvSpPr>
          <p:cNvPr id="3" name="Content Placeholder 2"/>
          <p:cNvSpPr>
            <a:spLocks noGrp="1"/>
          </p:cNvSpPr>
          <p:nvPr>
            <p:ph sz="half" idx="1"/>
          </p:nvPr>
        </p:nvSpPr>
        <p:spPr>
          <a:xfrm>
            <a:off x="1943100" y="977853"/>
            <a:ext cx="6943724" cy="1066800"/>
          </a:xfrm>
        </p:spPr>
        <p:txBody>
          <a:bodyPr/>
          <a:lstStyle/>
          <a:p>
            <a:r>
              <a:rPr lang="en-US" sz="2000" dirty="0">
                <a:solidFill>
                  <a:schemeClr val="tx1"/>
                </a:solidFill>
              </a:rPr>
              <a:t>In electronics, desoldering is the removal of solder and components from a circuit board for troubleshooting, repair, replacement, and salvage.</a:t>
            </a:r>
          </a:p>
        </p:txBody>
      </p:sp>
      <p:pic>
        <p:nvPicPr>
          <p:cNvPr id="5" name="Online Media 4" title="Desoldering | Soldering Basics | Soldering for Beginners">
            <a:hlinkClick r:id="" action="ppaction://media"/>
            <a:extLst>
              <a:ext uri="{FF2B5EF4-FFF2-40B4-BE49-F238E27FC236}">
                <a16:creationId xmlns="" xmlns:a16="http://schemas.microsoft.com/office/drawing/2014/main" id="{B2C69E16-F12F-4DB3-8919-7904807A57A2}"/>
              </a:ext>
            </a:extLst>
          </p:cNvPr>
          <p:cNvPicPr>
            <a:picLocks noGrp="1" noRot="1" noChangeAspect="1"/>
          </p:cNvPicPr>
          <p:nvPr>
            <p:ph sz="half" idx="2"/>
            <a:videoFile r:link="rId1"/>
          </p:nvPr>
        </p:nvPicPr>
        <p:blipFill>
          <a:blip r:embed="rId4"/>
          <a:stretch>
            <a:fillRect/>
          </a:stretch>
        </p:blipFill>
        <p:spPr>
          <a:xfrm>
            <a:off x="1999191" y="2081643"/>
            <a:ext cx="6865701" cy="3861957"/>
          </a:xfrm>
          <a:prstGeom prst="rect">
            <a:avLst/>
          </a:prstGeom>
        </p:spPr>
      </p:pic>
      <p:sp>
        <p:nvSpPr>
          <p:cNvPr id="6" name="TextBox 5">
            <a:extLst>
              <a:ext uri="{FF2B5EF4-FFF2-40B4-BE49-F238E27FC236}">
                <a16:creationId xmlns="" xmlns:a16="http://schemas.microsoft.com/office/drawing/2014/main" id="{7DC917B6-EA23-4837-A749-048B1118B1C9}"/>
              </a:ext>
            </a:extLst>
          </p:cNvPr>
          <p:cNvSpPr txBox="1"/>
          <p:nvPr/>
        </p:nvSpPr>
        <p:spPr>
          <a:xfrm>
            <a:off x="1999191" y="5954065"/>
            <a:ext cx="6865701" cy="707886"/>
          </a:xfrm>
          <a:prstGeom prst="rect">
            <a:avLst/>
          </a:prstGeom>
          <a:noFill/>
        </p:spPr>
        <p:txBody>
          <a:bodyPr wrap="square" rtlCol="0">
            <a:spAutoFit/>
          </a:bodyPr>
          <a:lstStyle/>
          <a:p>
            <a:r>
              <a:rPr lang="en-US" sz="2000" dirty="0"/>
              <a:t>Click on the above video to learn how to correctly </a:t>
            </a:r>
            <a:r>
              <a:rPr lang="en-US" sz="2000" dirty="0" err="1"/>
              <a:t>desolder</a:t>
            </a:r>
            <a:r>
              <a:rPr lang="en-US" sz="2000" dirty="0"/>
              <a:t> electronics.</a:t>
            </a:r>
          </a:p>
        </p:txBody>
      </p:sp>
    </p:spTree>
    <p:extLst>
      <p:ext uri="{BB962C8B-B14F-4D97-AF65-F5344CB8AC3E}">
        <p14:creationId xmlns:p14="http://schemas.microsoft.com/office/powerpoint/2010/main" val="2697676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3</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the right way to solder and desolder.</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Show how to avoid heat damage to electronic components.</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Tell about the function of a printed circuit board. Tell what precautions should be observed when soldering printed circuit boards.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 xmlns:a16="http://schemas.microsoft.com/office/drawing/2014/main" id="{EEC9260D-3A81-4BE8-9DD3-072440CE6D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763"/>
          <a:stretch/>
        </p:blipFill>
        <p:spPr>
          <a:xfrm>
            <a:off x="3314700" y="3284268"/>
            <a:ext cx="4419600" cy="2891643"/>
          </a:xfrm>
          <a:prstGeom prst="rect">
            <a:avLst/>
          </a:prstGeom>
        </p:spPr>
      </p:pic>
      <p:sp>
        <p:nvSpPr>
          <p:cNvPr id="5" name="Oval 4">
            <a:extLst>
              <a:ext uri="{FF2B5EF4-FFF2-40B4-BE49-F238E27FC236}">
                <a16:creationId xmlns="" xmlns:a16="http://schemas.microsoft.com/office/drawing/2014/main" id="{98F7E3F8-1007-420D-B327-2488A5ED9632}"/>
              </a:ext>
            </a:extLst>
          </p:cNvPr>
          <p:cNvSpPr/>
          <p:nvPr/>
        </p:nvSpPr>
        <p:spPr bwMode="auto">
          <a:xfrm>
            <a:off x="4800600" y="3706812"/>
            <a:ext cx="1295400" cy="1371600"/>
          </a:xfrm>
          <a:prstGeom prst="ellipse">
            <a:avLst/>
          </a:prstGeom>
          <a:noFill/>
          <a:ln w="38100">
            <a:solidFill>
              <a:srgbClr val="FF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3209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600" dirty="0">
                <a:solidFill>
                  <a:schemeClr val="tx1"/>
                </a:solidFill>
              </a:rPr>
              <a:t>Avoiding Heat Damage</a:t>
            </a:r>
          </a:p>
        </p:txBody>
      </p:sp>
      <p:sp>
        <p:nvSpPr>
          <p:cNvPr id="3" name="Content Placeholder 2"/>
          <p:cNvSpPr>
            <a:spLocks noGrp="1"/>
          </p:cNvSpPr>
          <p:nvPr>
            <p:ph sz="half" idx="1"/>
          </p:nvPr>
        </p:nvSpPr>
        <p:spPr>
          <a:xfrm>
            <a:off x="1828798" y="1143000"/>
            <a:ext cx="6943724" cy="5486400"/>
          </a:xfrm>
        </p:spPr>
        <p:txBody>
          <a:bodyPr/>
          <a:lstStyle/>
          <a:p>
            <a:r>
              <a:rPr lang="en-US" sz="2200" dirty="0">
                <a:solidFill>
                  <a:schemeClr val="tx1"/>
                </a:solidFill>
              </a:rPr>
              <a:t>Electronic components are designed to be soldered, so if you do it properly there is very little risk of heat damage.</a:t>
            </a:r>
          </a:p>
          <a:p>
            <a:r>
              <a:rPr lang="en-US" sz="2200" dirty="0">
                <a:solidFill>
                  <a:schemeClr val="tx1"/>
                </a:solidFill>
              </a:rPr>
              <a:t>That usually means using a temperature controlled iron.</a:t>
            </a:r>
          </a:p>
          <a:p>
            <a:pPr lvl="1"/>
            <a:r>
              <a:rPr lang="en-US" altLang="en-US" sz="1800" dirty="0">
                <a:solidFill>
                  <a:schemeClr val="tx1"/>
                </a:solidFill>
                <a:latin typeface="Arial" panose="020B0604020202020204" pitchFamily="34" charset="0"/>
              </a:rPr>
              <a:t>Select a soldering temperature that is hot enough to efficiently melt the solder, but not too hot. </a:t>
            </a:r>
          </a:p>
          <a:p>
            <a:pPr lvl="1"/>
            <a:r>
              <a:rPr lang="en-US" sz="1800" dirty="0">
                <a:solidFill>
                  <a:schemeClr val="tx1"/>
                </a:solidFill>
              </a:rPr>
              <a:t>Make sure that everything is perfectly clean. </a:t>
            </a:r>
          </a:p>
          <a:p>
            <a:pPr lvl="1"/>
            <a:r>
              <a:rPr lang="en-US" altLang="en-US" sz="1800" dirty="0">
                <a:solidFill>
                  <a:schemeClr val="tx1"/>
                </a:solidFill>
                <a:latin typeface="Arial" panose="020B0604020202020204" pitchFamily="34" charset="0"/>
              </a:rPr>
              <a:t>Hold the soldering tip to the lead and contact point/pad until both are brought up to temperature. </a:t>
            </a:r>
          </a:p>
          <a:p>
            <a:pPr lvl="1"/>
            <a:r>
              <a:rPr lang="en-US" altLang="en-US" sz="1800" dirty="0">
                <a:solidFill>
                  <a:schemeClr val="tx1"/>
                </a:solidFill>
                <a:latin typeface="Arial" panose="020B0604020202020204" pitchFamily="34" charset="0"/>
              </a:rPr>
              <a:t>Apply enough solder to cover the contact pad and surround the lead. </a:t>
            </a:r>
          </a:p>
          <a:p>
            <a:r>
              <a:rPr lang="en-US" sz="2200" dirty="0">
                <a:solidFill>
                  <a:schemeClr val="tx1"/>
                </a:solidFill>
              </a:rPr>
              <a:t>Work quickly; you should be able to solder the joint in about 1 second.</a:t>
            </a:r>
          </a:p>
          <a:p>
            <a:r>
              <a:rPr lang="en-US" sz="2200" dirty="0">
                <a:solidFill>
                  <a:schemeClr val="tx1"/>
                </a:solidFill>
              </a:rPr>
              <a:t>Under these conditions the risk of overheating is minimal.</a:t>
            </a:r>
          </a:p>
          <a:p>
            <a:endParaRPr lang="en-US" sz="1800" dirty="0">
              <a:solidFill>
                <a:schemeClr val="tx1"/>
              </a:solidFill>
            </a:endParaRPr>
          </a:p>
        </p:txBody>
      </p:sp>
    </p:spTree>
    <p:extLst>
      <p:ext uri="{BB962C8B-B14F-4D97-AF65-F5344CB8AC3E}">
        <p14:creationId xmlns:p14="http://schemas.microsoft.com/office/powerpoint/2010/main" val="1817920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3</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the right way to solder and desolder.</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avoid heat damage to electronic components.</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Tell about the function of a printed circuit board. Tell what precautions should be observed when soldering printed circuit boards.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 xmlns:a16="http://schemas.microsoft.com/office/drawing/2014/main" id="{1DA17C07-20BF-4440-8020-E31D7D21F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300" y="3429000"/>
            <a:ext cx="3810000" cy="2543175"/>
          </a:xfrm>
          <a:prstGeom prst="rect">
            <a:avLst/>
          </a:prstGeom>
        </p:spPr>
      </p:pic>
    </p:spTree>
    <p:extLst>
      <p:ext uri="{BB962C8B-B14F-4D97-AF65-F5344CB8AC3E}">
        <p14:creationId xmlns:p14="http://schemas.microsoft.com/office/powerpoint/2010/main" val="494859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Purpose </a:t>
            </a:r>
            <a:r>
              <a:rPr lang="en-US" sz="3200" dirty="0">
                <a:solidFill>
                  <a:schemeClr val="tx1"/>
                </a:solidFill>
              </a:rPr>
              <a:t>of </a:t>
            </a:r>
            <a:r>
              <a:rPr lang="en-US" sz="3200" dirty="0" smtClean="0">
                <a:solidFill>
                  <a:schemeClr val="tx1"/>
                </a:solidFill>
              </a:rPr>
              <a:t>Printed Circuit Boards</a:t>
            </a:r>
            <a:endParaRPr lang="en-US" sz="3200" dirty="0">
              <a:solidFill>
                <a:schemeClr val="tx1"/>
              </a:solidFill>
            </a:endParaRPr>
          </a:p>
        </p:txBody>
      </p:sp>
      <p:sp>
        <p:nvSpPr>
          <p:cNvPr id="3" name="Content Placeholder 2"/>
          <p:cNvSpPr>
            <a:spLocks noGrp="1"/>
          </p:cNvSpPr>
          <p:nvPr>
            <p:ph sz="half" idx="1"/>
          </p:nvPr>
        </p:nvSpPr>
        <p:spPr>
          <a:xfrm>
            <a:off x="1828798" y="1143000"/>
            <a:ext cx="4114802" cy="5257800"/>
          </a:xfrm>
        </p:spPr>
        <p:txBody>
          <a:bodyPr/>
          <a:lstStyle/>
          <a:p>
            <a:r>
              <a:rPr lang="en-US" sz="1800" dirty="0">
                <a:solidFill>
                  <a:schemeClr val="tx1"/>
                </a:solidFill>
              </a:rPr>
              <a:t>Printed Circuit Boards (PCBs) are mainly used to provide mechanical support and create electronic pathways for the electrical components of a circuit. </a:t>
            </a:r>
            <a:endParaRPr lang="en-US" sz="1800" dirty="0" smtClean="0">
              <a:solidFill>
                <a:schemeClr val="tx1"/>
              </a:solidFill>
            </a:endParaRPr>
          </a:p>
          <a:p>
            <a:r>
              <a:rPr lang="en-US" sz="1800" dirty="0">
                <a:solidFill>
                  <a:schemeClr val="tx1"/>
                </a:solidFill>
              </a:rPr>
              <a:t>A PCB is made of a nonconducting material, such as a thin sheet of fiberglass or phenolic resin (plastic) that has a pattern of foil conductors “printed” on it and has predrilled holes designed to hold components. </a:t>
            </a:r>
            <a:endParaRPr lang="en-US" sz="1800" dirty="0" smtClean="0">
              <a:solidFill>
                <a:schemeClr val="tx1"/>
              </a:solidFill>
            </a:endParaRPr>
          </a:p>
          <a:p>
            <a:r>
              <a:rPr lang="en-US" sz="1800" dirty="0">
                <a:solidFill>
                  <a:schemeClr val="tx1"/>
                </a:solidFill>
              </a:rPr>
              <a:t>You insert component leads into the holes and solder the leads to the foil pattern. </a:t>
            </a:r>
          </a:p>
          <a:p>
            <a:r>
              <a:rPr lang="en-US" sz="1800" dirty="0">
                <a:solidFill>
                  <a:schemeClr val="tx1"/>
                </a:solidFill>
              </a:rPr>
              <a:t>Printed circuit boards make assembly easier and </a:t>
            </a:r>
            <a:r>
              <a:rPr lang="en-US" sz="1800" dirty="0" smtClean="0">
                <a:solidFill>
                  <a:schemeClr val="tx1"/>
                </a:solidFill>
              </a:rPr>
              <a:t>are </a:t>
            </a:r>
            <a:r>
              <a:rPr lang="en-US" sz="1800" dirty="0">
                <a:solidFill>
                  <a:schemeClr val="tx1"/>
                </a:solidFill>
              </a:rPr>
              <a:t>widely used</a:t>
            </a:r>
            <a:r>
              <a:rPr lang="en-US" sz="1800" dirty="0" smtClean="0">
                <a:solidFill>
                  <a:schemeClr val="tx1"/>
                </a:solidFill>
              </a:rPr>
              <a:t>.</a:t>
            </a:r>
            <a:endParaRPr lang="en-US" sz="1800" dirty="0">
              <a:solidFill>
                <a:schemeClr val="tx1"/>
              </a:solidFill>
            </a:endParaRPr>
          </a:p>
        </p:txBody>
      </p:sp>
      <p:pic>
        <p:nvPicPr>
          <p:cNvPr id="6" name="Content Placeholder 5">
            <a:extLst>
              <a:ext uri="{FF2B5EF4-FFF2-40B4-BE49-F238E27FC236}">
                <a16:creationId xmlns="" xmlns:a16="http://schemas.microsoft.com/office/drawing/2014/main" id="{B185E439-0EE7-4CE0-9BBB-70598F173CE8}"/>
              </a:ext>
            </a:extLst>
          </p:cNvPr>
          <p:cNvPicPr>
            <a:picLocks noGrp="1" noChangeAspect="1"/>
          </p:cNvPicPr>
          <p:nvPr>
            <p:ph sz="half" idx="2"/>
          </p:nvPr>
        </p:nvPicPr>
        <p:blipFill rotWithShape="1">
          <a:blip r:embed="rId3"/>
          <a:srcRect l="13296" t="5109" r="9142" b="7019"/>
          <a:stretch/>
        </p:blipFill>
        <p:spPr>
          <a:xfrm rot="16200000">
            <a:off x="6308035" y="740465"/>
            <a:ext cx="2319130" cy="3048000"/>
          </a:xfrm>
          <a:prstGeom prst="rect">
            <a:avLst/>
          </a:prstGeom>
        </p:spPr>
      </p:pic>
      <p:pic>
        <p:nvPicPr>
          <p:cNvPr id="9" name="Picture 8">
            <a:extLst>
              <a:ext uri="{FF2B5EF4-FFF2-40B4-BE49-F238E27FC236}">
                <a16:creationId xmlns="" xmlns:a16="http://schemas.microsoft.com/office/drawing/2014/main" id="{C2763A2F-695A-4EDC-8A57-3608E630FB2D}"/>
              </a:ext>
            </a:extLst>
          </p:cNvPr>
          <p:cNvPicPr>
            <a:picLocks noChangeAspect="1"/>
          </p:cNvPicPr>
          <p:nvPr/>
        </p:nvPicPr>
        <p:blipFill rotWithShape="1">
          <a:blip r:embed="rId4"/>
          <a:srcRect l="12500" t="20000" r="15833" b="16666"/>
          <a:stretch/>
        </p:blipFill>
        <p:spPr>
          <a:xfrm>
            <a:off x="5943600" y="3658683"/>
            <a:ext cx="3048000" cy="2020186"/>
          </a:xfrm>
          <a:prstGeom prst="rect">
            <a:avLst/>
          </a:prstGeom>
        </p:spPr>
      </p:pic>
    </p:spTree>
    <p:extLst>
      <p:ext uri="{BB962C8B-B14F-4D97-AF65-F5344CB8AC3E}">
        <p14:creationId xmlns:p14="http://schemas.microsoft.com/office/powerpoint/2010/main" val="2133398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6943726" cy="5105400"/>
          </a:xfrm>
        </p:spPr>
        <p:txBody>
          <a:bodyPr/>
          <a:lstStyle/>
          <a:p>
            <a:pPr>
              <a:buFont typeface="+mj-lt"/>
              <a:buAutoNum type="arabicPeriod"/>
            </a:pPr>
            <a:r>
              <a:rPr lang="en-US" sz="2000" dirty="0" smtClean="0">
                <a:solidFill>
                  <a:schemeClr val="tx1"/>
                </a:solidFill>
              </a:rPr>
              <a:t>Prepare</a:t>
            </a:r>
            <a:r>
              <a:rPr lang="en-US" sz="2000" dirty="0">
                <a:solidFill>
                  <a:schemeClr val="tx1"/>
                </a:solidFill>
              </a:rPr>
              <a:t> the </a:t>
            </a:r>
            <a:r>
              <a:rPr lang="en-US" sz="2000" dirty="0" smtClean="0">
                <a:solidFill>
                  <a:schemeClr val="tx1"/>
                </a:solidFill>
              </a:rPr>
              <a:t>Printed Circuit Board (PCB)</a:t>
            </a:r>
            <a:endParaRPr lang="en-US" sz="2000" dirty="0">
              <a:solidFill>
                <a:schemeClr val="tx1"/>
              </a:solidFill>
            </a:endParaRPr>
          </a:p>
          <a:p>
            <a:pPr lvl="1">
              <a:buFont typeface="+mj-lt"/>
              <a:buAutoNum type="alphaLcPeriod"/>
            </a:pPr>
            <a:r>
              <a:rPr lang="en-US" sz="1600" dirty="0">
                <a:solidFill>
                  <a:schemeClr val="tx1"/>
                </a:solidFill>
              </a:rPr>
              <a:t>Whether you're soldering a PCB or other surface, it's best to start with a clean surface. Clean your surface with an industrial cleaning wipe or acetone cleaner to remove any dust or other debris that may affect your soldering. Compressed air also helps remove small particles and dries the surface quickly</a:t>
            </a:r>
            <a:r>
              <a:rPr lang="en-US" sz="1600" dirty="0" smtClean="0">
                <a:solidFill>
                  <a:schemeClr val="tx1"/>
                </a:solidFill>
              </a:rPr>
              <a:t>.</a:t>
            </a:r>
            <a:endParaRPr lang="en-US" sz="1600" dirty="0">
              <a:solidFill>
                <a:schemeClr val="tx1"/>
              </a:solidFill>
            </a:endParaRPr>
          </a:p>
        </p:txBody>
      </p:sp>
      <p:pic>
        <p:nvPicPr>
          <p:cNvPr id="6" name="Picture 5"/>
          <p:cNvPicPr>
            <a:picLocks noChangeAspect="1"/>
          </p:cNvPicPr>
          <p:nvPr/>
        </p:nvPicPr>
        <p:blipFill>
          <a:blip r:embed="rId3"/>
          <a:stretch>
            <a:fillRect/>
          </a:stretch>
        </p:blipFill>
        <p:spPr>
          <a:xfrm>
            <a:off x="3167061" y="3048000"/>
            <a:ext cx="4267200" cy="3200400"/>
          </a:xfrm>
          <a:prstGeom prst="rect">
            <a:avLst/>
          </a:prstGeom>
        </p:spPr>
      </p:pic>
    </p:spTree>
    <p:extLst>
      <p:ext uri="{BB962C8B-B14F-4D97-AF65-F5344CB8AC3E}">
        <p14:creationId xmlns:p14="http://schemas.microsoft.com/office/powerpoint/2010/main" val="1990561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3657602" cy="5410200"/>
          </a:xfrm>
        </p:spPr>
        <p:txBody>
          <a:bodyPr/>
          <a:lstStyle/>
          <a:p>
            <a:pPr marL="457200" indent="-457200">
              <a:buFont typeface="+mj-lt"/>
              <a:buAutoNum type="arabicPeriod" startAt="2"/>
            </a:pPr>
            <a:r>
              <a:rPr lang="en-US" sz="2000" dirty="0" smtClean="0">
                <a:solidFill>
                  <a:schemeClr val="tx1"/>
                </a:solidFill>
              </a:rPr>
              <a:t>Position Your Components</a:t>
            </a:r>
          </a:p>
          <a:p>
            <a:pPr lvl="1">
              <a:buFont typeface="+mj-lt"/>
              <a:buAutoNum type="alphaLcPeriod"/>
            </a:pPr>
            <a:r>
              <a:rPr lang="en-US" sz="1600" dirty="0" smtClean="0">
                <a:solidFill>
                  <a:schemeClr val="tx1"/>
                </a:solidFill>
              </a:rPr>
              <a:t>It's </a:t>
            </a:r>
            <a:r>
              <a:rPr lang="en-US" sz="1600" dirty="0">
                <a:solidFill>
                  <a:schemeClr val="tx1"/>
                </a:solidFill>
              </a:rPr>
              <a:t>best to begin with the smaller components and finish with the larger components to prevent the surface from sitting unevenly and being weighed down by a heavy piece.</a:t>
            </a:r>
          </a:p>
          <a:p>
            <a:pPr lvl="1">
              <a:buFont typeface="+mj-lt"/>
              <a:buAutoNum type="alphaLcPeriod"/>
            </a:pPr>
            <a:r>
              <a:rPr lang="en-US" sz="1600" dirty="0">
                <a:solidFill>
                  <a:schemeClr val="tx1"/>
                </a:solidFill>
              </a:rPr>
              <a:t>Select the small components you'll start with and position them in their places on the surface. </a:t>
            </a:r>
            <a:r>
              <a:rPr lang="en-US" sz="1600" dirty="0" smtClean="0">
                <a:solidFill>
                  <a:schemeClr val="tx1"/>
                </a:solidFill>
              </a:rPr>
              <a:t>Insert </a:t>
            </a:r>
            <a:r>
              <a:rPr lang="en-US" sz="1600" dirty="0">
                <a:solidFill>
                  <a:schemeClr val="tx1"/>
                </a:solidFill>
              </a:rPr>
              <a:t>components into </a:t>
            </a:r>
            <a:r>
              <a:rPr lang="en-US" sz="1600" dirty="0" smtClean="0">
                <a:solidFill>
                  <a:schemeClr val="tx1"/>
                </a:solidFill>
              </a:rPr>
              <a:t>appropriate </a:t>
            </a:r>
            <a:r>
              <a:rPr lang="en-US" sz="1600" dirty="0">
                <a:solidFill>
                  <a:schemeClr val="tx1"/>
                </a:solidFill>
              </a:rPr>
              <a:t>holes </a:t>
            </a:r>
            <a:r>
              <a:rPr lang="en-US" sz="1600" dirty="0" smtClean="0">
                <a:solidFill>
                  <a:schemeClr val="tx1"/>
                </a:solidFill>
              </a:rPr>
              <a:t>on </a:t>
            </a:r>
            <a:r>
              <a:rPr lang="en-US" sz="1600" dirty="0">
                <a:solidFill>
                  <a:schemeClr val="tx1"/>
                </a:solidFill>
              </a:rPr>
              <a:t>a PCB. </a:t>
            </a:r>
            <a:endParaRPr lang="en-US" sz="1600" dirty="0" smtClean="0">
              <a:solidFill>
                <a:schemeClr val="tx1"/>
              </a:solidFill>
            </a:endParaRPr>
          </a:p>
          <a:p>
            <a:pPr lvl="1">
              <a:buFont typeface="+mj-lt"/>
              <a:buAutoNum type="alphaLcPeriod"/>
            </a:pPr>
            <a:r>
              <a:rPr lang="en-US" sz="1600" dirty="0" smtClean="0">
                <a:solidFill>
                  <a:schemeClr val="tx1"/>
                </a:solidFill>
              </a:rPr>
              <a:t>If </a:t>
            </a:r>
            <a:r>
              <a:rPr lang="en-US" sz="1600" dirty="0">
                <a:solidFill>
                  <a:schemeClr val="tx1"/>
                </a:solidFill>
              </a:rPr>
              <a:t>the components don't stay in place on a PCB, you can bend the leads slightly under the board so they hold still</a:t>
            </a:r>
            <a:r>
              <a:rPr lang="en-US" sz="1600" dirty="0" smtClean="0">
                <a:solidFill>
                  <a:schemeClr val="tx1"/>
                </a:solidFill>
              </a:rPr>
              <a: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7779"/>
          <a:stretch/>
        </p:blipFill>
        <p:spPr>
          <a:xfrm>
            <a:off x="5581932" y="1448932"/>
            <a:ext cx="3198891" cy="2362200"/>
          </a:xfrm>
          <a:prstGeom prst="rect">
            <a:avLst/>
          </a:prstGeom>
        </p:spPr>
      </p:pic>
    </p:spTree>
    <p:extLst>
      <p:ext uri="{BB962C8B-B14F-4D97-AF65-F5344CB8AC3E}">
        <p14:creationId xmlns:p14="http://schemas.microsoft.com/office/powerpoint/2010/main" val="9436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Basic Concepts of Electricity</a:t>
            </a:r>
          </a:p>
        </p:txBody>
      </p:sp>
      <p:sp>
        <p:nvSpPr>
          <p:cNvPr id="3" name="Content Placeholder 2"/>
          <p:cNvSpPr>
            <a:spLocks noGrp="1"/>
          </p:cNvSpPr>
          <p:nvPr>
            <p:ph idx="1"/>
          </p:nvPr>
        </p:nvSpPr>
        <p:spPr>
          <a:xfrm>
            <a:off x="2209800" y="990600"/>
            <a:ext cx="6172200" cy="1752600"/>
          </a:xfrm>
        </p:spPr>
        <p:txBody>
          <a:bodyPr/>
          <a:lstStyle/>
          <a:p>
            <a:r>
              <a:rPr lang="en-US" sz="2000" dirty="0">
                <a:solidFill>
                  <a:schemeClr val="tx1"/>
                </a:solidFill>
              </a:rPr>
              <a:t>When beginning to explore the world of electricity and electronics, it is vital to start by understanding the basics of voltage, current, and resistance. </a:t>
            </a:r>
          </a:p>
          <a:p>
            <a:r>
              <a:rPr lang="en-US" sz="2000" dirty="0">
                <a:solidFill>
                  <a:schemeClr val="tx1"/>
                </a:solidFill>
              </a:rPr>
              <a:t>These are the three basic building blocks required to manipulate and utilize electricity. </a:t>
            </a:r>
          </a:p>
          <a:p>
            <a:endParaRPr lang="en-US" sz="180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743200"/>
            <a:ext cx="6781800" cy="3814763"/>
          </a:xfrm>
          <a:prstGeom prst="rect">
            <a:avLst/>
          </a:prstGeom>
        </p:spPr>
      </p:pic>
    </p:spTree>
    <p:extLst>
      <p:ext uri="{BB962C8B-B14F-4D97-AF65-F5344CB8AC3E}">
        <p14:creationId xmlns:p14="http://schemas.microsoft.com/office/powerpoint/2010/main" val="2558219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3657602" cy="5105400"/>
          </a:xfrm>
        </p:spPr>
        <p:txBody>
          <a:bodyPr/>
          <a:lstStyle/>
          <a:p>
            <a:pPr marL="457200" indent="-457200">
              <a:buFont typeface="+mj-lt"/>
              <a:buAutoNum type="arabicPeriod" startAt="3"/>
            </a:pPr>
            <a:r>
              <a:rPr lang="en-US" sz="2000" dirty="0" smtClean="0">
                <a:solidFill>
                  <a:schemeClr val="tx1"/>
                </a:solidFill>
              </a:rPr>
              <a:t>Heat </a:t>
            </a:r>
            <a:r>
              <a:rPr lang="en-US" sz="2000" dirty="0">
                <a:solidFill>
                  <a:schemeClr val="tx1"/>
                </a:solidFill>
              </a:rPr>
              <a:t>the Joint</a:t>
            </a:r>
          </a:p>
          <a:p>
            <a:pPr lvl="1">
              <a:buFont typeface="+mj-lt"/>
              <a:buAutoNum type="alphaLcPeriod"/>
            </a:pPr>
            <a:r>
              <a:rPr lang="en-US" sz="1600" dirty="0">
                <a:solidFill>
                  <a:schemeClr val="tx1"/>
                </a:solidFill>
              </a:rPr>
              <a:t>Heating the joint conducts the iron's heat to the PCB to prepare the board for soldering. </a:t>
            </a:r>
            <a:endParaRPr lang="en-US" sz="1600" dirty="0" smtClean="0">
              <a:solidFill>
                <a:schemeClr val="tx1"/>
              </a:solidFill>
            </a:endParaRPr>
          </a:p>
          <a:p>
            <a:pPr lvl="1">
              <a:buFont typeface="+mj-lt"/>
              <a:buAutoNum type="alphaLcPeriod"/>
            </a:pPr>
            <a:r>
              <a:rPr lang="en-US" sz="1600" dirty="0" smtClean="0">
                <a:solidFill>
                  <a:schemeClr val="tx1"/>
                </a:solidFill>
              </a:rPr>
              <a:t>With </a:t>
            </a:r>
            <a:r>
              <a:rPr lang="en-US" sz="1600" dirty="0">
                <a:solidFill>
                  <a:schemeClr val="tx1"/>
                </a:solidFill>
              </a:rPr>
              <a:t>a small amount of solder on the iron's tip, touch the tip to the component lead and board. </a:t>
            </a:r>
            <a:endParaRPr lang="en-US" sz="1600" dirty="0" smtClean="0">
              <a:solidFill>
                <a:schemeClr val="tx1"/>
              </a:solidFill>
            </a:endParaRPr>
          </a:p>
          <a:p>
            <a:pPr lvl="1">
              <a:buFont typeface="+mj-lt"/>
              <a:buAutoNum type="alphaLcPeriod"/>
            </a:pPr>
            <a:r>
              <a:rPr lang="en-US" sz="1600" dirty="0" smtClean="0">
                <a:solidFill>
                  <a:schemeClr val="tx1"/>
                </a:solidFill>
              </a:rPr>
              <a:t>Connecting </a:t>
            </a:r>
            <a:r>
              <a:rPr lang="en-US" sz="1600" dirty="0">
                <a:solidFill>
                  <a:schemeClr val="tx1"/>
                </a:solidFill>
              </a:rPr>
              <a:t>the tip with both these pieces is critical to ensure the solder sticks them together and heats them properly. </a:t>
            </a:r>
            <a:endParaRPr lang="en-US" sz="1600" dirty="0" smtClean="0">
              <a:solidFill>
                <a:schemeClr val="tx1"/>
              </a:solidFill>
            </a:endParaRPr>
          </a:p>
          <a:p>
            <a:pPr lvl="1">
              <a:buFont typeface="+mj-lt"/>
              <a:buAutoNum type="alphaLcPeriod"/>
            </a:pPr>
            <a:r>
              <a:rPr lang="en-US" sz="1600" dirty="0" smtClean="0">
                <a:solidFill>
                  <a:schemeClr val="tx1"/>
                </a:solidFill>
              </a:rPr>
              <a:t>Only </a:t>
            </a:r>
            <a:r>
              <a:rPr lang="en-US" sz="1600" dirty="0">
                <a:solidFill>
                  <a:schemeClr val="tx1"/>
                </a:solidFill>
              </a:rPr>
              <a:t>hold the iron on the joint for a few seconds, as overheating the joint will cause bubbling. </a:t>
            </a:r>
            <a:endParaRPr lang="en-US" sz="1600" dirty="0" smtClean="0">
              <a:solidFill>
                <a:schemeClr val="tx1"/>
              </a:solidFill>
            </a:endParaRPr>
          </a:p>
          <a:p>
            <a:pPr lvl="1">
              <a:buFont typeface="+mj-lt"/>
              <a:buAutoNum type="alphaLcPeriod"/>
            </a:pPr>
            <a:r>
              <a:rPr lang="en-US" sz="1600" dirty="0" smtClean="0">
                <a:solidFill>
                  <a:schemeClr val="tx1"/>
                </a:solidFill>
              </a:rPr>
              <a:t>Use </a:t>
            </a:r>
            <a:r>
              <a:rPr lang="en-US" sz="1600" dirty="0">
                <a:solidFill>
                  <a:schemeClr val="tx1"/>
                </a:solidFill>
              </a:rPr>
              <a:t>caution during this step to prevent overheating</a:t>
            </a:r>
            <a:r>
              <a:rPr lang="en-US" sz="1600" dirty="0" smtClean="0">
                <a:solidFill>
                  <a:schemeClr val="tx1"/>
                </a:solidFill>
              </a:rPr>
              <a:t>.</a:t>
            </a:r>
            <a:endParaRPr lang="en-US" sz="1600" dirty="0">
              <a:solidFill>
                <a:schemeClr val="tx1"/>
              </a:solidFill>
            </a:endParaRPr>
          </a:p>
        </p:txBody>
      </p:sp>
      <p:pic>
        <p:nvPicPr>
          <p:cNvPr id="7" name="Picture 6"/>
          <p:cNvPicPr>
            <a:picLocks noChangeAspect="1"/>
          </p:cNvPicPr>
          <p:nvPr/>
        </p:nvPicPr>
        <p:blipFill>
          <a:blip r:embed="rId3"/>
          <a:stretch>
            <a:fillRect/>
          </a:stretch>
        </p:blipFill>
        <p:spPr>
          <a:xfrm>
            <a:off x="5486400" y="1539081"/>
            <a:ext cx="3556000" cy="2667000"/>
          </a:xfrm>
          <a:prstGeom prst="rect">
            <a:avLst/>
          </a:prstGeom>
        </p:spPr>
      </p:pic>
    </p:spTree>
    <p:extLst>
      <p:ext uri="{BB962C8B-B14F-4D97-AF65-F5344CB8AC3E}">
        <p14:creationId xmlns:p14="http://schemas.microsoft.com/office/powerpoint/2010/main" val="1362045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3886202" cy="5486400"/>
          </a:xfrm>
        </p:spPr>
        <p:txBody>
          <a:bodyPr/>
          <a:lstStyle/>
          <a:p>
            <a:pPr marL="457200" indent="-457200">
              <a:buFont typeface="+mj-lt"/>
              <a:buAutoNum type="arabicPeriod" startAt="4"/>
            </a:pPr>
            <a:r>
              <a:rPr lang="en-US" sz="2000" dirty="0" smtClean="0">
                <a:solidFill>
                  <a:schemeClr val="tx1"/>
                </a:solidFill>
              </a:rPr>
              <a:t>Solder</a:t>
            </a:r>
            <a:r>
              <a:rPr lang="en-US" sz="2000" dirty="0">
                <a:solidFill>
                  <a:schemeClr val="tx1"/>
                </a:solidFill>
              </a:rPr>
              <a:t> the Joint</a:t>
            </a:r>
          </a:p>
          <a:p>
            <a:pPr lvl="1">
              <a:buFont typeface="+mj-lt"/>
              <a:buAutoNum type="alphaLcPeriod"/>
            </a:pPr>
            <a:r>
              <a:rPr lang="en-US" sz="1600" dirty="0">
                <a:solidFill>
                  <a:schemeClr val="tx1"/>
                </a:solidFill>
              </a:rPr>
              <a:t>Now your joint is ready to solder. While you'll want to keep your iron near the joint, you shouldn't touch the solder strand to the iron. Instead, the solder should be applied directly to the heated joint. </a:t>
            </a:r>
            <a:endParaRPr lang="en-US" sz="1600" dirty="0" smtClean="0">
              <a:solidFill>
                <a:schemeClr val="tx1"/>
              </a:solidFill>
            </a:endParaRPr>
          </a:p>
          <a:p>
            <a:pPr lvl="1">
              <a:buFont typeface="+mj-lt"/>
              <a:buAutoNum type="alphaLcPeriod"/>
            </a:pPr>
            <a:r>
              <a:rPr lang="en-US" sz="1600" dirty="0" smtClean="0">
                <a:solidFill>
                  <a:schemeClr val="tx1"/>
                </a:solidFill>
              </a:rPr>
              <a:t>If </a:t>
            </a:r>
            <a:r>
              <a:rPr lang="en-US" sz="1600" dirty="0">
                <a:solidFill>
                  <a:schemeClr val="tx1"/>
                </a:solidFill>
              </a:rPr>
              <a:t>it's been heated thoroughly and correctly, the hot joint will be enough to melt the solder and begin to flow freely. Continue touching the solder strand to the joint until a small mound has formed.</a:t>
            </a:r>
          </a:p>
          <a:p>
            <a:pPr lvl="1">
              <a:buFont typeface="+mj-lt"/>
              <a:buAutoNum type="alphaLcPeriod"/>
            </a:pPr>
            <a:r>
              <a:rPr lang="en-US" sz="1600" dirty="0">
                <a:solidFill>
                  <a:schemeClr val="tx1"/>
                </a:solidFill>
              </a:rPr>
              <a:t>Set the solder strand and iron aside, and allow the joint to cool. While it cools, it's essential to keep the surface flat and still, as moving it will result in a grainy, dull finish</a:t>
            </a:r>
            <a:r>
              <a:rPr lang="en-US" sz="1600" dirty="0" smtClean="0">
                <a:solidFill>
                  <a:schemeClr val="tx1"/>
                </a:solidFill>
              </a:rPr>
              <a:t>.</a:t>
            </a:r>
            <a:endParaRPr lang="en-US" sz="16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4114800"/>
            <a:ext cx="3268494" cy="24579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705307"/>
            <a:ext cx="2762900" cy="3352800"/>
          </a:xfrm>
          <a:prstGeom prst="rect">
            <a:avLst/>
          </a:prstGeom>
        </p:spPr>
      </p:pic>
    </p:spTree>
    <p:extLst>
      <p:ext uri="{BB962C8B-B14F-4D97-AF65-F5344CB8AC3E}">
        <p14:creationId xmlns:p14="http://schemas.microsoft.com/office/powerpoint/2010/main" val="3853904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6943726" cy="2057400"/>
          </a:xfrm>
        </p:spPr>
        <p:txBody>
          <a:bodyPr/>
          <a:lstStyle/>
          <a:p>
            <a:pPr marL="457200" indent="-457200">
              <a:buFont typeface="+mj-lt"/>
              <a:buAutoNum type="arabicPeriod" startAt="5"/>
            </a:pPr>
            <a:r>
              <a:rPr lang="en-US" sz="2000" dirty="0" smtClean="0">
                <a:solidFill>
                  <a:schemeClr val="tx1"/>
                </a:solidFill>
              </a:rPr>
              <a:t>Inspect </a:t>
            </a:r>
            <a:r>
              <a:rPr lang="en-US" sz="2000" dirty="0">
                <a:solidFill>
                  <a:schemeClr val="tx1"/>
                </a:solidFill>
              </a:rPr>
              <a:t>the Joint and Trim the Leads</a:t>
            </a:r>
          </a:p>
          <a:p>
            <a:pPr lvl="1">
              <a:buFont typeface="+mj-lt"/>
              <a:buAutoNum type="alphaLcPeriod"/>
            </a:pPr>
            <a:r>
              <a:rPr lang="en-US" sz="1600" dirty="0">
                <a:solidFill>
                  <a:schemeClr val="tx1"/>
                </a:solidFill>
              </a:rPr>
              <a:t>After the joint cools, visually inspect it to ensure it looks adequate. </a:t>
            </a:r>
            <a:endParaRPr lang="en-US" sz="1600" dirty="0" smtClean="0">
              <a:solidFill>
                <a:schemeClr val="tx1"/>
              </a:solidFill>
            </a:endParaRPr>
          </a:p>
          <a:p>
            <a:pPr lvl="1">
              <a:buFont typeface="+mj-lt"/>
              <a:buAutoNum type="alphaLcPeriod"/>
            </a:pPr>
            <a:r>
              <a:rPr lang="en-US" sz="1600" dirty="0">
                <a:solidFill>
                  <a:schemeClr val="tx1"/>
                </a:solidFill>
              </a:rPr>
              <a:t>The finished solder joint should be a smooth, shiny cone. </a:t>
            </a:r>
          </a:p>
          <a:p>
            <a:pPr lvl="1">
              <a:buFont typeface="+mj-lt"/>
              <a:buAutoNum type="alphaLcPeriod"/>
            </a:pPr>
            <a:r>
              <a:rPr lang="en-US" sz="1600" dirty="0" smtClean="0">
                <a:solidFill>
                  <a:schemeClr val="tx1"/>
                </a:solidFill>
              </a:rPr>
              <a:t>Once </a:t>
            </a:r>
            <a:r>
              <a:rPr lang="en-US" sz="1600" dirty="0">
                <a:solidFill>
                  <a:schemeClr val="tx1"/>
                </a:solidFill>
              </a:rPr>
              <a:t>you're satisfied with the soldered joint, trim the lead and extra wire just above the joint. </a:t>
            </a:r>
            <a:endParaRPr lang="en-US" sz="1600" dirty="0" smtClean="0">
              <a:solidFill>
                <a:schemeClr val="tx1"/>
              </a:solidFill>
            </a:endParaRPr>
          </a:p>
          <a:p>
            <a:pPr lvl="1">
              <a:buFont typeface="+mj-lt"/>
              <a:buAutoNum type="alphaLcPeriod"/>
            </a:pPr>
            <a:r>
              <a:rPr lang="en-US" sz="1600" dirty="0" smtClean="0">
                <a:solidFill>
                  <a:schemeClr val="tx1"/>
                </a:solidFill>
              </a:rPr>
              <a:t>Solder </a:t>
            </a:r>
            <a:r>
              <a:rPr lang="en-US" sz="1600" dirty="0">
                <a:solidFill>
                  <a:schemeClr val="tx1"/>
                </a:solidFill>
              </a:rPr>
              <a:t>the remaining components and clean any excess flux from the surface to finish the product</a:t>
            </a:r>
            <a:r>
              <a:rPr lang="en-US" sz="1600" dirty="0" smtClean="0">
                <a:solidFill>
                  <a:schemeClr val="tx1"/>
                </a:solidFill>
              </a:rPr>
              <a:t>.</a:t>
            </a:r>
            <a:endParaRPr lang="en-US" sz="1000" b="1" dirty="0">
              <a:solidFill>
                <a:schemeClr val="tx1"/>
              </a:solidFill>
            </a:endParaRPr>
          </a:p>
          <a:p>
            <a:endParaRPr lang="en-US" sz="1000" dirty="0">
              <a:solidFill>
                <a:schemeClr val="tx1"/>
              </a:solidFill>
            </a:endParaRPr>
          </a:p>
        </p:txBody>
      </p:sp>
      <p:pic>
        <p:nvPicPr>
          <p:cNvPr id="6" name="Picture 5"/>
          <p:cNvPicPr>
            <a:picLocks noChangeAspect="1"/>
          </p:cNvPicPr>
          <p:nvPr/>
        </p:nvPicPr>
        <p:blipFill rotWithShape="1">
          <a:blip r:embed="rId3"/>
          <a:srcRect l="14729" r="31131"/>
          <a:stretch/>
        </p:blipFill>
        <p:spPr>
          <a:xfrm>
            <a:off x="2252661" y="3363379"/>
            <a:ext cx="3048000" cy="31667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363379"/>
            <a:ext cx="3166766" cy="3166766"/>
          </a:xfrm>
          <a:prstGeom prst="rect">
            <a:avLst/>
          </a:prstGeom>
        </p:spPr>
      </p:pic>
    </p:spTree>
    <p:extLst>
      <p:ext uri="{BB962C8B-B14F-4D97-AF65-F5344CB8AC3E}">
        <p14:creationId xmlns:p14="http://schemas.microsoft.com/office/powerpoint/2010/main" val="495146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6943726" cy="2133600"/>
          </a:xfrm>
        </p:spPr>
        <p:txBody>
          <a:bodyPr/>
          <a:lstStyle/>
          <a:p>
            <a:pPr>
              <a:buFont typeface="+mj-lt"/>
              <a:buAutoNum type="arabicPeriod" startAt="6"/>
            </a:pPr>
            <a:r>
              <a:rPr lang="en-US" sz="2000" dirty="0" smtClean="0">
                <a:solidFill>
                  <a:schemeClr val="tx1"/>
                </a:solidFill>
              </a:rPr>
              <a:t>Solder Bridges</a:t>
            </a:r>
          </a:p>
          <a:p>
            <a:pPr marL="800100" lvl="1" indent="-342900">
              <a:buFont typeface="+mj-lt"/>
              <a:buAutoNum type="alphaLcPeriod"/>
            </a:pPr>
            <a:r>
              <a:rPr lang="en-US" sz="1600" dirty="0" smtClean="0">
                <a:solidFill>
                  <a:schemeClr val="tx1"/>
                </a:solidFill>
              </a:rPr>
              <a:t>Occasionally a solder “bridge” will form when solder connects between two adjacent foil conductors. </a:t>
            </a:r>
          </a:p>
          <a:p>
            <a:pPr marL="800100" lvl="1" indent="-342900">
              <a:buFont typeface="+mj-lt"/>
              <a:buAutoNum type="alphaLcPeriod"/>
            </a:pPr>
            <a:r>
              <a:rPr lang="en-US" sz="1600" dirty="0" smtClean="0">
                <a:solidFill>
                  <a:schemeClr val="tx1"/>
                </a:solidFill>
              </a:rPr>
              <a:t>You must remove such bridges or a short circuit will exist between the two conductors and the circuit won’t function properly. </a:t>
            </a:r>
          </a:p>
          <a:p>
            <a:pPr marL="800100" lvl="1" indent="-342900">
              <a:buFont typeface="+mj-lt"/>
              <a:buAutoNum type="alphaLcPeriod"/>
            </a:pPr>
            <a:r>
              <a:rPr lang="en-US" altLang="en-US" sz="1600" dirty="0" smtClean="0">
                <a:solidFill>
                  <a:schemeClr val="tx1"/>
                </a:solidFill>
              </a:rPr>
              <a:t>Place solder </a:t>
            </a:r>
            <a:r>
              <a:rPr lang="en-US" altLang="en-US" sz="1600" dirty="0">
                <a:solidFill>
                  <a:schemeClr val="tx1"/>
                </a:solidFill>
              </a:rPr>
              <a:t>wick on top of the solder bridge and heat the wick using the soldering iron by pressing on top of the affected </a:t>
            </a:r>
            <a:r>
              <a:rPr lang="en-US" altLang="en-US" sz="1600" dirty="0" smtClean="0">
                <a:solidFill>
                  <a:schemeClr val="tx1"/>
                </a:solidFill>
              </a:rPr>
              <a:t>area.</a:t>
            </a:r>
          </a:p>
          <a:p>
            <a:pPr marL="800100" lvl="1" indent="-342900">
              <a:buFont typeface="+mj-lt"/>
              <a:buAutoNum type="alphaLcPeriod"/>
            </a:pPr>
            <a:r>
              <a:rPr lang="en-US" altLang="en-US" sz="1600" dirty="0" smtClean="0">
                <a:solidFill>
                  <a:schemeClr val="tx1"/>
                </a:solidFill>
              </a:rPr>
              <a:t>Continue </a:t>
            </a:r>
            <a:r>
              <a:rPr lang="en-US" altLang="en-US" sz="1600" dirty="0">
                <a:solidFill>
                  <a:schemeClr val="tx1"/>
                </a:solidFill>
              </a:rPr>
              <a:t>to apply pressure with the soldering iron to the solder bridge until the solder is melted and absorbed by the </a:t>
            </a:r>
            <a:r>
              <a:rPr lang="en-US" altLang="en-US" sz="1600" dirty="0" smtClean="0">
                <a:solidFill>
                  <a:schemeClr val="tx1"/>
                </a:solidFill>
              </a:rPr>
              <a:t>wick.</a:t>
            </a:r>
          </a:p>
          <a:p>
            <a:pPr marL="800100" lvl="1" indent="-342900">
              <a:buFont typeface="+mj-lt"/>
              <a:buAutoNum type="alphaLcPeriod"/>
            </a:pPr>
            <a:r>
              <a:rPr lang="en-US" altLang="en-US" sz="1600" dirty="0" smtClean="0">
                <a:solidFill>
                  <a:schemeClr val="tx1"/>
                </a:solidFill>
              </a:rPr>
              <a:t>A </a:t>
            </a:r>
            <a:r>
              <a:rPr lang="en-US" altLang="en-US" sz="1600" dirty="0">
                <a:solidFill>
                  <a:schemeClr val="tx1"/>
                </a:solidFill>
              </a:rPr>
              <a:t>soldering flux can also be used here to aid in </a:t>
            </a:r>
            <a:r>
              <a:rPr lang="en-US" altLang="en-US" sz="1600" dirty="0" smtClean="0">
                <a:solidFill>
                  <a:schemeClr val="tx1"/>
                </a:solidFill>
              </a:rPr>
              <a:t>desoldering.</a:t>
            </a:r>
            <a:endParaRPr lang="en-US" altLang="en-US" sz="1600" dirty="0">
              <a:solidFill>
                <a:schemeClr val="tx1"/>
              </a:solidFill>
            </a:endParaRPr>
          </a:p>
          <a:p>
            <a:pPr marL="800100" lvl="1" indent="-342900">
              <a:buFont typeface="+mj-lt"/>
              <a:buAutoNum type="alphaLcPeriod"/>
            </a:pPr>
            <a:endParaRPr lang="en-US" sz="1600" dirty="0" smtClean="0">
              <a:solidFill>
                <a:schemeClr val="tx1"/>
              </a:solidFill>
            </a:endParaRPr>
          </a:p>
          <a:p>
            <a:pPr marL="800100" lvl="1" indent="-342900">
              <a:buFont typeface="+mj-lt"/>
              <a:buAutoNum type="alphaLcPeriod"/>
            </a:pPr>
            <a:endParaRPr lang="en-US" sz="1600" dirty="0">
              <a:solidFill>
                <a:schemeClr val="tx1"/>
              </a:solidFill>
            </a:endParaRPr>
          </a:p>
          <a:p>
            <a:endParaRPr lang="en-US" sz="1600" b="1" dirty="0">
              <a:solidFill>
                <a:schemeClr val="tx1"/>
              </a:solidFill>
            </a:endParaRPr>
          </a:p>
          <a:p>
            <a:endParaRPr lang="en-US" sz="1600" dirty="0">
              <a:solidFill>
                <a:schemeClr val="tx1"/>
              </a:solidFill>
            </a:endParaRPr>
          </a:p>
        </p:txBody>
      </p:sp>
      <p:pic>
        <p:nvPicPr>
          <p:cNvPr id="5" name="Picture 4"/>
          <p:cNvPicPr>
            <a:picLocks noChangeAspect="1"/>
          </p:cNvPicPr>
          <p:nvPr/>
        </p:nvPicPr>
        <p:blipFill>
          <a:blip r:embed="rId3"/>
          <a:stretch>
            <a:fillRect/>
          </a:stretch>
        </p:blipFill>
        <p:spPr>
          <a:xfrm>
            <a:off x="2286000" y="4114800"/>
            <a:ext cx="2663232" cy="2427083"/>
          </a:xfrm>
          <a:prstGeom prst="rect">
            <a:avLst/>
          </a:prstGeom>
        </p:spPr>
      </p:pic>
      <p:sp>
        <p:nvSpPr>
          <p:cNvPr id="6" name="Oval 5"/>
          <p:cNvSpPr/>
          <p:nvPr/>
        </p:nvSpPr>
        <p:spPr bwMode="auto">
          <a:xfrm>
            <a:off x="2743200" y="5143500"/>
            <a:ext cx="1143000" cy="1143000"/>
          </a:xfrm>
          <a:prstGeom prst="ellipse">
            <a:avLst/>
          </a:prstGeom>
          <a:noFill/>
          <a:ln w="38100">
            <a:solidFill>
              <a:srgbClr val="FF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pic>
        <p:nvPicPr>
          <p:cNvPr id="8" name="Picture 7"/>
          <p:cNvPicPr>
            <a:picLocks noChangeAspect="1"/>
          </p:cNvPicPr>
          <p:nvPr/>
        </p:nvPicPr>
        <p:blipFill>
          <a:blip r:embed="rId4"/>
          <a:stretch>
            <a:fillRect/>
          </a:stretch>
        </p:blipFill>
        <p:spPr>
          <a:xfrm>
            <a:off x="5157612" y="4114800"/>
            <a:ext cx="3623965" cy="2038978"/>
          </a:xfrm>
          <a:prstGeom prst="rect">
            <a:avLst/>
          </a:prstGeom>
        </p:spPr>
      </p:pic>
    </p:spTree>
    <p:extLst>
      <p:ext uri="{BB962C8B-B14F-4D97-AF65-F5344CB8AC3E}">
        <p14:creationId xmlns:p14="http://schemas.microsoft.com/office/powerpoint/2010/main" val="2532893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4</a:t>
            </a:r>
          </a:p>
        </p:txBody>
      </p:sp>
      <p:sp>
        <p:nvSpPr>
          <p:cNvPr id="60419" name="Rectangle 3"/>
          <p:cNvSpPr>
            <a:spLocks noGrp="1" noChangeArrowheads="1"/>
          </p:cNvSpPr>
          <p:nvPr>
            <p:ph type="body" idx="1"/>
          </p:nvPr>
        </p:nvSpPr>
        <p:spPr>
          <a:xfrm>
            <a:off x="1981200" y="1165224"/>
            <a:ext cx="6934200" cy="5083176"/>
          </a:xfrm>
        </p:spPr>
        <p:txBody>
          <a:bodyPr/>
          <a:lstStyle/>
          <a:p>
            <a:pPr>
              <a:lnSpc>
                <a:spcPct val="80000"/>
              </a:lnSpc>
              <a:buFont typeface="+mj-lt"/>
              <a:buAutoNum type="arabicPeriod" startAt="4"/>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Discuss each of the following with your merit badge counselor:</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How to use electronics for a control purpose</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The basic principles of digital techniques</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How to use electronics for three different audio applications</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Show how to change three decimal numbers into binary numbers, and three binary numbers into decimal numbers.</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Choose ONE of the following three projects. For your project, find or create a schematic diagram. To the best of your ability, explain to your counselor how the circuit you built operates.</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A control device</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A digital circuit</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An audio circuit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spTree>
    <p:extLst>
      <p:ext uri="{BB962C8B-B14F-4D97-AF65-F5344CB8AC3E}">
        <p14:creationId xmlns:p14="http://schemas.microsoft.com/office/powerpoint/2010/main" val="672480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1905000" y="152400"/>
            <a:ext cx="47566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en-US" altLang="en-US" sz="4000" dirty="0">
                <a:latin typeface="+mj-lt"/>
              </a:rPr>
              <a:t>Decimal – Base 10</a:t>
            </a:r>
          </a:p>
        </p:txBody>
      </p:sp>
      <p:sp>
        <p:nvSpPr>
          <p:cNvPr id="8" name="Content Placeholder 2"/>
          <p:cNvSpPr txBox="1">
            <a:spLocks/>
          </p:cNvSpPr>
          <p:nvPr/>
        </p:nvSpPr>
        <p:spPr>
          <a:xfrm>
            <a:off x="1979613" y="1047750"/>
            <a:ext cx="6864350" cy="4525963"/>
          </a:xfrm>
          <a:prstGeom prst="rect">
            <a:avLst/>
          </a:prstGeom>
        </p:spPr>
        <p:txBody>
          <a:bodyPr>
            <a:normAutofit/>
          </a:bodyPr>
          <a:lstStyle/>
          <a:p>
            <a:pPr marL="457200" indent="-457200" algn="l">
              <a:spcBef>
                <a:spcPts val="0"/>
              </a:spcBef>
              <a:buFontTx/>
              <a:buChar char="•"/>
              <a:tabLst>
                <a:tab pos="1371600" algn="l"/>
              </a:tabLst>
              <a:defRPr/>
            </a:pPr>
            <a:r>
              <a:rPr lang="en-US" kern="0" dirty="0">
                <a:latin typeface="+mn-lt"/>
                <a:cs typeface="+mn-cs"/>
              </a:rPr>
              <a:t>In base 10, there are 10 unique digits (0-9).</a:t>
            </a:r>
          </a:p>
          <a:p>
            <a:pPr marL="457200" indent="-457200" algn="l">
              <a:spcBef>
                <a:spcPts val="0"/>
              </a:spcBef>
              <a:buFontTx/>
              <a:buChar char="•"/>
              <a:tabLst>
                <a:tab pos="1371600" algn="l"/>
              </a:tabLst>
              <a:defRPr/>
            </a:pPr>
            <a:r>
              <a:rPr lang="en-US" kern="0" dirty="0">
                <a:latin typeface="+mn-lt"/>
                <a:cs typeface="+mn-cs"/>
              </a:rPr>
              <a:t>When writing large numbers (more that 1 digit), each column represents a value 10 times larger than the previous column.</a:t>
            </a:r>
          </a:p>
          <a:p>
            <a:pPr marL="457200" indent="-457200" algn="l">
              <a:spcBef>
                <a:spcPts val="0"/>
              </a:spcBef>
              <a:buFontTx/>
              <a:buChar char="•"/>
              <a:tabLst>
                <a:tab pos="1371600" algn="l"/>
              </a:tabLst>
              <a:defRPr/>
            </a:pPr>
            <a:r>
              <a:rPr lang="en-US" kern="0" dirty="0">
                <a:latin typeface="+mn-lt"/>
                <a:cs typeface="+mn-cs"/>
              </a:rPr>
              <a:t>We say, how many 1’s, how many 10’s and how many 100’s are there?</a:t>
            </a:r>
          </a:p>
          <a:p>
            <a:pPr marL="457200" indent="-457200">
              <a:spcBef>
                <a:spcPts val="0"/>
              </a:spcBef>
              <a:tabLst>
                <a:tab pos="1371600" algn="l"/>
              </a:tabLst>
              <a:defRPr/>
            </a:pPr>
            <a:endParaRPr lang="en-US" sz="3200" kern="0" dirty="0">
              <a:latin typeface="+mn-lt"/>
              <a:cs typeface="+mn-cs"/>
            </a:endParaRPr>
          </a:p>
        </p:txBody>
      </p:sp>
      <p:pic>
        <p:nvPicPr>
          <p:cNvPr id="3" name="Picture 2"/>
          <p:cNvPicPr>
            <a:picLocks noChangeAspect="1"/>
          </p:cNvPicPr>
          <p:nvPr/>
        </p:nvPicPr>
        <p:blipFill>
          <a:blip r:embed="rId4"/>
          <a:stretch>
            <a:fillRect/>
          </a:stretch>
        </p:blipFill>
        <p:spPr>
          <a:xfrm>
            <a:off x="1979612" y="3612214"/>
            <a:ext cx="6783388" cy="2041603"/>
          </a:xfrm>
          <a:prstGeom prst="rect">
            <a:avLst/>
          </a:prstGeom>
        </p:spPr>
      </p:pic>
    </p:spTree>
    <p:extLst>
      <p:ext uri="{BB962C8B-B14F-4D97-AF65-F5344CB8AC3E}">
        <p14:creationId xmlns:p14="http://schemas.microsoft.com/office/powerpoint/2010/main" val="2713780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905001" y="914400"/>
            <a:ext cx="7000871" cy="3217862"/>
          </a:xfrm>
          <a:prstGeom prst="rect">
            <a:avLst/>
          </a:prstGeom>
        </p:spPr>
        <p:txBody>
          <a:bodyPr>
            <a:normAutofit/>
          </a:bodyPr>
          <a:lstStyle/>
          <a:p>
            <a:pPr marL="457200" indent="-457200" algn="l">
              <a:spcBef>
                <a:spcPts val="0"/>
              </a:spcBef>
              <a:buFontTx/>
              <a:buChar char="•"/>
              <a:tabLst>
                <a:tab pos="1371600" algn="l"/>
              </a:tabLst>
              <a:defRPr/>
            </a:pPr>
            <a:r>
              <a:rPr lang="en-US" kern="0" dirty="0">
                <a:latin typeface="+mn-lt"/>
                <a:cs typeface="+mn-cs"/>
              </a:rPr>
              <a:t>In base 2 (binary) there are two numbers, 0 and 1.</a:t>
            </a:r>
          </a:p>
          <a:p>
            <a:pPr marL="457200" indent="-457200" algn="l">
              <a:spcBef>
                <a:spcPts val="0"/>
              </a:spcBef>
              <a:buFontTx/>
              <a:buChar char="•"/>
              <a:tabLst>
                <a:tab pos="1371600" algn="l"/>
              </a:tabLst>
              <a:defRPr/>
            </a:pPr>
            <a:r>
              <a:rPr lang="en-US" kern="0" dirty="0">
                <a:latin typeface="Times New Roman" charset="0"/>
                <a:cs typeface="+mn-cs"/>
              </a:rPr>
              <a:t>When writing large numbers (more that 1 digit), each column represents a value 2 times larger than the previous column.</a:t>
            </a:r>
          </a:p>
          <a:p>
            <a:pPr marL="457200" indent="-457200" algn="l">
              <a:spcBef>
                <a:spcPts val="0"/>
              </a:spcBef>
              <a:buFontTx/>
              <a:buChar char="•"/>
              <a:tabLst>
                <a:tab pos="1371600" algn="l"/>
              </a:tabLst>
              <a:defRPr/>
            </a:pPr>
            <a:r>
              <a:rPr lang="en-US" kern="0" dirty="0">
                <a:latin typeface="Times New Roman" charset="0"/>
                <a:cs typeface="+mn-cs"/>
              </a:rPr>
              <a:t>We say, how many 128s, how many 64s how many 32s, how many 16s, how many 8s, how many 4s, how many 2s and how many 1s are there?</a:t>
            </a:r>
          </a:p>
        </p:txBody>
      </p:sp>
      <p:sp>
        <p:nvSpPr>
          <p:cNvPr id="88067" name="Text Box 3"/>
          <p:cNvSpPr txBox="1">
            <a:spLocks noChangeArrowheads="1"/>
          </p:cNvSpPr>
          <p:nvPr/>
        </p:nvSpPr>
        <p:spPr bwMode="auto">
          <a:xfrm>
            <a:off x="1905001" y="144463"/>
            <a:ext cx="45041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en-US" altLang="en-US" sz="4000" dirty="0">
                <a:latin typeface="+mj-lt"/>
              </a:rPr>
              <a:t>Binary – Base 2</a:t>
            </a:r>
          </a:p>
        </p:txBody>
      </p:sp>
      <p:cxnSp>
        <p:nvCxnSpPr>
          <p:cNvPr id="88071" name="Straight Connector 6"/>
          <p:cNvCxnSpPr>
            <a:cxnSpLocks noChangeShapeType="1"/>
          </p:cNvCxnSpPr>
          <p:nvPr/>
        </p:nvCxnSpPr>
        <p:spPr bwMode="auto">
          <a:xfrm rot="16200000" flipH="1">
            <a:off x="1968500" y="4962525"/>
            <a:ext cx="15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3" name="Picture 2">
            <a:extLst>
              <a:ext uri="{FF2B5EF4-FFF2-40B4-BE49-F238E27FC236}">
                <a16:creationId xmlns="" xmlns:a16="http://schemas.microsoft.com/office/drawing/2014/main" id="{9ECD38B5-142B-4274-9FBC-F12A97F15052}"/>
              </a:ext>
            </a:extLst>
          </p:cNvPr>
          <p:cNvPicPr>
            <a:picLocks noChangeAspect="1"/>
          </p:cNvPicPr>
          <p:nvPr/>
        </p:nvPicPr>
        <p:blipFill>
          <a:blip r:embed="rId4"/>
          <a:stretch>
            <a:fillRect/>
          </a:stretch>
        </p:blipFill>
        <p:spPr>
          <a:xfrm>
            <a:off x="1968500" y="4132262"/>
            <a:ext cx="6818730" cy="1685771"/>
          </a:xfrm>
          <a:prstGeom prst="rect">
            <a:avLst/>
          </a:prstGeom>
        </p:spPr>
      </p:pic>
    </p:spTree>
    <p:extLst>
      <p:ext uri="{BB962C8B-B14F-4D97-AF65-F5344CB8AC3E}">
        <p14:creationId xmlns:p14="http://schemas.microsoft.com/office/powerpoint/2010/main" val="2980644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3631069"/>
              </p:ext>
            </p:extLst>
          </p:nvPr>
        </p:nvGraphicFramePr>
        <p:xfrm>
          <a:off x="3352798" y="838200"/>
          <a:ext cx="4184649" cy="5841343"/>
        </p:xfrm>
        <a:graphic>
          <a:graphicData uri="http://schemas.openxmlformats.org/drawingml/2006/table">
            <a:tbl>
              <a:tblPr/>
              <a:tblGrid>
                <a:gridCol w="762000">
                  <a:extLst>
                    <a:ext uri="{9D8B030D-6E8A-4147-A177-3AD203B41FA5}">
                      <a16:colId xmlns="" xmlns:a16="http://schemas.microsoft.com/office/drawing/2014/main" val="20000"/>
                    </a:ext>
                  </a:extLst>
                </a:gridCol>
                <a:gridCol w="97626">
                  <a:extLst>
                    <a:ext uri="{9D8B030D-6E8A-4147-A177-3AD203B41FA5}">
                      <a16:colId xmlns="" xmlns:a16="http://schemas.microsoft.com/office/drawing/2014/main" val="20001"/>
                    </a:ext>
                  </a:extLst>
                </a:gridCol>
                <a:gridCol w="420889">
                  <a:extLst>
                    <a:ext uri="{9D8B030D-6E8A-4147-A177-3AD203B41FA5}">
                      <a16:colId xmlns="" xmlns:a16="http://schemas.microsoft.com/office/drawing/2014/main" val="20002"/>
                    </a:ext>
                  </a:extLst>
                </a:gridCol>
                <a:gridCol w="420889">
                  <a:extLst>
                    <a:ext uri="{9D8B030D-6E8A-4147-A177-3AD203B41FA5}">
                      <a16:colId xmlns="" xmlns:a16="http://schemas.microsoft.com/office/drawing/2014/main" val="20003"/>
                    </a:ext>
                  </a:extLst>
                </a:gridCol>
                <a:gridCol w="420889">
                  <a:extLst>
                    <a:ext uri="{9D8B030D-6E8A-4147-A177-3AD203B41FA5}">
                      <a16:colId xmlns="" xmlns:a16="http://schemas.microsoft.com/office/drawing/2014/main" val="20004"/>
                    </a:ext>
                  </a:extLst>
                </a:gridCol>
                <a:gridCol w="420889">
                  <a:extLst>
                    <a:ext uri="{9D8B030D-6E8A-4147-A177-3AD203B41FA5}">
                      <a16:colId xmlns="" xmlns:a16="http://schemas.microsoft.com/office/drawing/2014/main" val="20005"/>
                    </a:ext>
                  </a:extLst>
                </a:gridCol>
                <a:gridCol w="420889">
                  <a:extLst>
                    <a:ext uri="{9D8B030D-6E8A-4147-A177-3AD203B41FA5}">
                      <a16:colId xmlns="" xmlns:a16="http://schemas.microsoft.com/office/drawing/2014/main" val="20006"/>
                    </a:ext>
                  </a:extLst>
                </a:gridCol>
                <a:gridCol w="1220578">
                  <a:extLst>
                    <a:ext uri="{9D8B030D-6E8A-4147-A177-3AD203B41FA5}">
                      <a16:colId xmlns="" xmlns:a16="http://schemas.microsoft.com/office/drawing/2014/main" val="20007"/>
                    </a:ext>
                  </a:extLst>
                </a:gridCol>
              </a:tblGrid>
              <a:tr h="253394">
                <a:tc>
                  <a:txBody>
                    <a:bodyPr/>
                    <a:lstStyle/>
                    <a:p>
                      <a:pPr algn="ctr" fontAlgn="b"/>
                      <a:r>
                        <a:rPr lang="en-US" sz="1600" b="1" i="0" u="none" strike="noStrike" dirty="0" smtClean="0">
                          <a:solidFill>
                            <a:srgbClr val="000000"/>
                          </a:solidFill>
                          <a:latin typeface="Calibri"/>
                        </a:rPr>
                        <a:t>Decimal Number</a:t>
                      </a:r>
                      <a:endParaRPr lang="en-US" sz="1600" b="1" i="0" u="none" strike="noStrike" dirty="0">
                        <a:solidFill>
                          <a:srgbClr val="000000"/>
                        </a:solidFill>
                        <a:latin typeface="Calibri"/>
                      </a:endParaRP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 </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16</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8</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4</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2</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1</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Binary </a:t>
                      </a:r>
                      <a:endParaRPr lang="en-US" sz="1600" b="1" i="0" u="none" strike="noStrike" dirty="0" smtClean="0">
                        <a:solidFill>
                          <a:srgbClr val="000000"/>
                        </a:solidFill>
                        <a:latin typeface="Calibri"/>
                      </a:endParaRPr>
                    </a:p>
                    <a:p>
                      <a:pPr algn="ctr" fontAlgn="b"/>
                      <a:r>
                        <a:rPr lang="en-US" sz="1600" b="1" i="0" u="none" strike="noStrike" dirty="0" smtClean="0">
                          <a:solidFill>
                            <a:srgbClr val="000000"/>
                          </a:solidFill>
                          <a:latin typeface="Calibri"/>
                        </a:rPr>
                        <a:t>Number</a:t>
                      </a:r>
                      <a:endParaRPr lang="en-US" sz="1600" b="1" i="0" u="none" strike="noStrike" dirty="0">
                        <a:solidFill>
                          <a:srgbClr val="000000"/>
                        </a:solidFill>
                        <a:latin typeface="Calibri"/>
                      </a:endParaRP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14361">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14361">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14361">
                <a:tc>
                  <a:txBody>
                    <a:bodyPr/>
                    <a:lstStyle/>
                    <a:p>
                      <a:pPr algn="ctr" fontAlgn="b"/>
                      <a:r>
                        <a:rPr lang="en-US" sz="2000" b="1" i="0" u="none" strike="noStrike" dirty="0">
                          <a:solidFill>
                            <a:srgbClr val="000000"/>
                          </a:solidFill>
                          <a:latin typeface="Calibri"/>
                        </a:rPr>
                        <a:t>2</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14361">
                <a:tc>
                  <a:txBody>
                    <a:bodyPr/>
                    <a:lstStyle/>
                    <a:p>
                      <a:pPr algn="ctr" fontAlgn="b"/>
                      <a:r>
                        <a:rPr lang="en-US" sz="2000" b="1" i="0" u="none" strike="noStrike" dirty="0">
                          <a:solidFill>
                            <a:srgbClr val="000000"/>
                          </a:solidFill>
                          <a:latin typeface="Calibri"/>
                        </a:rPr>
                        <a:t>3</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14361">
                <a:tc>
                  <a:txBody>
                    <a:bodyPr/>
                    <a:lstStyle/>
                    <a:p>
                      <a:pPr algn="ctr" fontAlgn="b"/>
                      <a:r>
                        <a:rPr lang="en-US" sz="2000" b="1" i="0" u="none" strike="noStrike" dirty="0">
                          <a:solidFill>
                            <a:srgbClr val="000000"/>
                          </a:solidFill>
                          <a:latin typeface="Calibri"/>
                        </a:rPr>
                        <a:t>4</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14361">
                <a:tc>
                  <a:txBody>
                    <a:bodyPr/>
                    <a:lstStyle/>
                    <a:p>
                      <a:pPr algn="ctr" fontAlgn="b"/>
                      <a:r>
                        <a:rPr lang="en-US" sz="2000" b="1" i="0" u="none" strike="noStrike" dirty="0">
                          <a:solidFill>
                            <a:srgbClr val="000000"/>
                          </a:solidFill>
                          <a:latin typeface="Calibri"/>
                        </a:rPr>
                        <a:t>5</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14361">
                <a:tc>
                  <a:txBody>
                    <a:bodyPr/>
                    <a:lstStyle/>
                    <a:p>
                      <a:pPr algn="ctr" fontAlgn="b"/>
                      <a:r>
                        <a:rPr lang="en-US" sz="2000" b="1" i="0" u="none" strike="noStrike" dirty="0">
                          <a:solidFill>
                            <a:srgbClr val="000000"/>
                          </a:solidFill>
                          <a:latin typeface="Calibri"/>
                        </a:rPr>
                        <a:t>6</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14361">
                <a:tc>
                  <a:txBody>
                    <a:bodyPr/>
                    <a:lstStyle/>
                    <a:p>
                      <a:pPr algn="ctr" fontAlgn="b"/>
                      <a:r>
                        <a:rPr lang="en-US" sz="2000" b="1" i="0" u="none" strike="noStrike" dirty="0">
                          <a:solidFill>
                            <a:srgbClr val="000000"/>
                          </a:solidFill>
                          <a:latin typeface="Calibri"/>
                        </a:rPr>
                        <a:t>7</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14361">
                <a:tc>
                  <a:txBody>
                    <a:bodyPr/>
                    <a:lstStyle/>
                    <a:p>
                      <a:pPr algn="ctr" fontAlgn="b"/>
                      <a:r>
                        <a:rPr lang="en-US" sz="2000" b="1" i="0" u="none" strike="noStrike" dirty="0">
                          <a:solidFill>
                            <a:srgbClr val="000000"/>
                          </a:solidFill>
                          <a:latin typeface="Calibri"/>
                        </a:rPr>
                        <a:t>8</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1000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14361">
                <a:tc>
                  <a:txBody>
                    <a:bodyPr/>
                    <a:lstStyle/>
                    <a:p>
                      <a:pPr algn="ctr" fontAlgn="b"/>
                      <a:r>
                        <a:rPr lang="en-US" sz="2000" b="1" i="0" u="none" strike="noStrike" dirty="0">
                          <a:solidFill>
                            <a:srgbClr val="000000"/>
                          </a:solidFill>
                          <a:latin typeface="Calibri"/>
                        </a:rPr>
                        <a:t>9</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1001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14361">
                <a:tc>
                  <a:txBody>
                    <a:bodyPr/>
                    <a:lstStyle/>
                    <a:p>
                      <a:pPr algn="ctr" fontAlgn="b"/>
                      <a:r>
                        <a:rPr lang="en-US" sz="2000" b="1" i="0" u="none" strike="noStrike" dirty="0">
                          <a:solidFill>
                            <a:srgbClr val="000000"/>
                          </a:solidFill>
                          <a:latin typeface="Calibri"/>
                        </a:rPr>
                        <a:t>10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1010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14361">
                <a:tc>
                  <a:txBody>
                    <a:bodyPr/>
                    <a:lstStyle/>
                    <a:p>
                      <a:pPr algn="ctr" fontAlgn="b"/>
                      <a:r>
                        <a:rPr lang="en-US" sz="2000" b="1" i="0" u="none" strike="noStrike" dirty="0">
                          <a:solidFill>
                            <a:srgbClr val="000000"/>
                          </a:solidFill>
                          <a:latin typeface="Calibri"/>
                        </a:rPr>
                        <a:t>11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1011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314361">
                <a:tc>
                  <a:txBody>
                    <a:bodyPr/>
                    <a:lstStyle/>
                    <a:p>
                      <a:pPr algn="ctr" fontAlgn="b"/>
                      <a:r>
                        <a:rPr lang="en-US" sz="2000" b="1" i="0" u="none" strike="noStrike" dirty="0">
                          <a:solidFill>
                            <a:srgbClr val="000000"/>
                          </a:solidFill>
                          <a:latin typeface="Calibri"/>
                        </a:rPr>
                        <a:t>12</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1100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314361">
                <a:tc>
                  <a:txBody>
                    <a:bodyPr/>
                    <a:lstStyle/>
                    <a:p>
                      <a:pPr algn="ctr" fontAlgn="b"/>
                      <a:r>
                        <a:rPr lang="en-US" sz="2000" b="1" i="0" u="none" strike="noStrike" dirty="0">
                          <a:solidFill>
                            <a:srgbClr val="000000"/>
                          </a:solidFill>
                          <a:latin typeface="Calibri"/>
                        </a:rPr>
                        <a:t>13</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1101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314361">
                <a:tc>
                  <a:txBody>
                    <a:bodyPr/>
                    <a:lstStyle/>
                    <a:p>
                      <a:pPr algn="ctr" fontAlgn="b"/>
                      <a:r>
                        <a:rPr lang="en-US" sz="2000" b="1" i="0" u="none" strike="noStrike" dirty="0">
                          <a:solidFill>
                            <a:srgbClr val="000000"/>
                          </a:solidFill>
                          <a:latin typeface="Calibri"/>
                        </a:rPr>
                        <a:t>14</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1110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314361">
                <a:tc>
                  <a:txBody>
                    <a:bodyPr/>
                    <a:lstStyle/>
                    <a:p>
                      <a:pPr algn="ctr" fontAlgn="b"/>
                      <a:r>
                        <a:rPr lang="en-US" sz="2000" b="1" i="0" u="none" strike="noStrike" dirty="0">
                          <a:solidFill>
                            <a:srgbClr val="000000"/>
                          </a:solidFill>
                          <a:latin typeface="Calibri"/>
                        </a:rPr>
                        <a:t>15</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1111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314361">
                <a:tc>
                  <a:txBody>
                    <a:bodyPr/>
                    <a:lstStyle/>
                    <a:p>
                      <a:pPr algn="ctr" fontAlgn="b"/>
                      <a:r>
                        <a:rPr lang="en-US" sz="2000" b="1" i="0" u="none" strike="noStrike" dirty="0">
                          <a:solidFill>
                            <a:srgbClr val="000000"/>
                          </a:solidFill>
                          <a:latin typeface="Calibri"/>
                        </a:rPr>
                        <a:t>16</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10000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bl>
          </a:graphicData>
        </a:graphic>
      </p:graphicFrame>
      <p:sp>
        <p:nvSpPr>
          <p:cNvPr id="90286" name="TextBox 2"/>
          <p:cNvSpPr txBox="1">
            <a:spLocks noChangeArrowheads="1"/>
          </p:cNvSpPr>
          <p:nvPr/>
        </p:nvSpPr>
        <p:spPr bwMode="auto">
          <a:xfrm>
            <a:off x="1939924" y="76200"/>
            <a:ext cx="7010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dirty="0">
                <a:latin typeface="+mj-lt"/>
              </a:rPr>
              <a:t>Counting to 16 in Binary</a:t>
            </a:r>
          </a:p>
        </p:txBody>
      </p:sp>
    </p:spTree>
    <p:extLst>
      <p:ext uri="{BB962C8B-B14F-4D97-AF65-F5344CB8AC3E}">
        <p14:creationId xmlns:p14="http://schemas.microsoft.com/office/powerpoint/2010/main" val="2942406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905001" y="663575"/>
            <a:ext cx="7000871" cy="3468687"/>
          </a:xfrm>
          <a:prstGeom prst="rect">
            <a:avLst/>
          </a:prstGeom>
        </p:spPr>
        <p:txBody>
          <a:bodyPr>
            <a:normAutofit/>
          </a:bodyPr>
          <a:lstStyle/>
          <a:p>
            <a:pPr marL="457200" indent="-457200" algn="l">
              <a:spcBef>
                <a:spcPts val="0"/>
              </a:spcBef>
              <a:buFontTx/>
              <a:buChar char="•"/>
              <a:tabLst>
                <a:tab pos="1371600" algn="l"/>
              </a:tabLst>
              <a:defRPr/>
            </a:pPr>
            <a:endParaRPr lang="en-US" kern="0" dirty="0">
              <a:latin typeface="Times New Roman" charset="0"/>
              <a:cs typeface="+mn-cs"/>
            </a:endParaRPr>
          </a:p>
        </p:txBody>
      </p:sp>
      <p:cxnSp>
        <p:nvCxnSpPr>
          <p:cNvPr id="88071" name="Straight Connector 6"/>
          <p:cNvCxnSpPr>
            <a:cxnSpLocks noChangeShapeType="1"/>
          </p:cNvCxnSpPr>
          <p:nvPr/>
        </p:nvCxnSpPr>
        <p:spPr bwMode="auto">
          <a:xfrm rot="16200000" flipH="1">
            <a:off x="1968500" y="4962525"/>
            <a:ext cx="15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 name="Title 4"/>
          <p:cNvSpPr>
            <a:spLocks noGrp="1"/>
          </p:cNvSpPr>
          <p:nvPr>
            <p:ph type="title"/>
          </p:nvPr>
        </p:nvSpPr>
        <p:spPr>
          <a:xfrm>
            <a:off x="1905001" y="0"/>
            <a:ext cx="6867524" cy="715962"/>
          </a:xfrm>
        </p:spPr>
        <p:txBody>
          <a:bodyPr/>
          <a:lstStyle/>
          <a:p>
            <a:r>
              <a:rPr lang="en-US" altLang="en-US" sz="3600" dirty="0">
                <a:solidFill>
                  <a:schemeClr val="tx1"/>
                </a:solidFill>
              </a:rPr>
              <a:t>Changing Decimal to </a:t>
            </a:r>
            <a:r>
              <a:rPr lang="en-US" altLang="en-US" sz="3600" dirty="0" smtClean="0">
                <a:solidFill>
                  <a:schemeClr val="tx1"/>
                </a:solidFill>
              </a:rPr>
              <a:t>Binary</a:t>
            </a:r>
            <a:endParaRPr lang="en-US" sz="3600" dirty="0">
              <a:solidFill>
                <a:schemeClr val="tx1"/>
              </a:solidFill>
            </a:endParaRPr>
          </a:p>
        </p:txBody>
      </p:sp>
      <p:sp>
        <p:nvSpPr>
          <p:cNvPr id="6" name="Content Placeholder 5"/>
          <p:cNvSpPr>
            <a:spLocks noGrp="1"/>
          </p:cNvSpPr>
          <p:nvPr>
            <p:ph idx="1"/>
          </p:nvPr>
        </p:nvSpPr>
        <p:spPr>
          <a:xfrm>
            <a:off x="1905001" y="715962"/>
            <a:ext cx="7023101" cy="5913438"/>
          </a:xfrm>
        </p:spPr>
        <p:txBody>
          <a:bodyPr/>
          <a:lstStyle/>
          <a:p>
            <a:r>
              <a:rPr lang="en-US" sz="1600" dirty="0" smtClean="0">
                <a:solidFill>
                  <a:schemeClr val="tx1"/>
                </a:solidFill>
              </a:rPr>
              <a:t>By repeatedly dividing a number by 2, we can convert from decimal to binary. Remember that an even number divided by 2 will have a remainder of 0. An odd number divided by 2 will have a remainder of 1. One divided by 2 will equal 0 with a remainder of 1.</a:t>
            </a:r>
          </a:p>
          <a:p>
            <a:r>
              <a:rPr lang="en-US" sz="1600" dirty="0" smtClean="0">
                <a:solidFill>
                  <a:schemeClr val="tx1"/>
                </a:solidFill>
              </a:rPr>
              <a:t>Let’s convert the decimal number 8 to binary. You start by dividing 8 by 2, and then keep dividing the answer you get by 2.</a:t>
            </a:r>
          </a:p>
          <a:p>
            <a:pPr marL="0" indent="0">
              <a:buNone/>
            </a:pPr>
            <a:r>
              <a:rPr lang="en-US" sz="1600" dirty="0">
                <a:solidFill>
                  <a:schemeClr val="tx1"/>
                </a:solidFill>
              </a:rPr>
              <a:t>	</a:t>
            </a:r>
            <a:r>
              <a:rPr lang="en-US" sz="1600" dirty="0" smtClean="0">
                <a:solidFill>
                  <a:schemeClr val="tx1"/>
                </a:solidFill>
              </a:rPr>
              <a:t>8 divided by 2 = 4 with a remainder of 0</a:t>
            </a:r>
          </a:p>
          <a:p>
            <a:pPr marL="0" indent="0">
              <a:buNone/>
            </a:pPr>
            <a:r>
              <a:rPr lang="en-US" sz="1600" dirty="0">
                <a:solidFill>
                  <a:schemeClr val="tx1"/>
                </a:solidFill>
              </a:rPr>
              <a:t>	</a:t>
            </a:r>
            <a:r>
              <a:rPr lang="en-US" sz="1600" dirty="0" smtClean="0">
                <a:solidFill>
                  <a:schemeClr val="tx1"/>
                </a:solidFill>
              </a:rPr>
              <a:t>4 divided by 2 = 2 with a remainder of 0</a:t>
            </a:r>
          </a:p>
          <a:p>
            <a:pPr marL="0" indent="0">
              <a:buNone/>
            </a:pPr>
            <a:r>
              <a:rPr lang="en-US" sz="1600" dirty="0">
                <a:solidFill>
                  <a:schemeClr val="tx1"/>
                </a:solidFill>
              </a:rPr>
              <a:t>	</a:t>
            </a:r>
            <a:r>
              <a:rPr lang="en-US" sz="1600" dirty="0" smtClean="0">
                <a:solidFill>
                  <a:schemeClr val="tx1"/>
                </a:solidFill>
              </a:rPr>
              <a:t>2 divided by 2 = 1 with a remainder of 0</a:t>
            </a:r>
          </a:p>
          <a:p>
            <a:pPr marL="0" indent="0">
              <a:buNone/>
            </a:pPr>
            <a:r>
              <a:rPr lang="en-US" sz="1600" dirty="0">
                <a:solidFill>
                  <a:schemeClr val="tx1"/>
                </a:solidFill>
              </a:rPr>
              <a:t>	</a:t>
            </a:r>
            <a:r>
              <a:rPr lang="en-US" sz="1600" dirty="0" smtClean="0">
                <a:solidFill>
                  <a:schemeClr val="tx1"/>
                </a:solidFill>
              </a:rPr>
              <a:t>1 divided by 2 = 0 with a remainder of 1</a:t>
            </a:r>
          </a:p>
          <a:p>
            <a:pPr marL="0" indent="0">
              <a:buNone/>
            </a:pPr>
            <a:r>
              <a:rPr lang="en-US" sz="1600" dirty="0">
                <a:solidFill>
                  <a:schemeClr val="tx1"/>
                </a:solidFill>
              </a:rPr>
              <a:t>	</a:t>
            </a:r>
            <a:r>
              <a:rPr lang="en-US" sz="1600" dirty="0" smtClean="0">
                <a:solidFill>
                  <a:schemeClr val="tx1"/>
                </a:solidFill>
              </a:rPr>
              <a:t>We arrange the remainders like this:          1          0          0          0</a:t>
            </a:r>
          </a:p>
          <a:p>
            <a:r>
              <a:rPr lang="en-US" sz="1600" dirty="0" smtClean="0">
                <a:solidFill>
                  <a:schemeClr val="tx1"/>
                </a:solidFill>
              </a:rPr>
              <a:t>Check the decimal/binary chart and you will see that 1000 is the binary equivalent of 8.</a:t>
            </a:r>
          </a:p>
          <a:p>
            <a:r>
              <a:rPr lang="en-US" sz="1600" dirty="0" smtClean="0">
                <a:solidFill>
                  <a:schemeClr val="tx1"/>
                </a:solidFill>
              </a:rPr>
              <a:t>Convert 13 to a binary number</a:t>
            </a:r>
          </a:p>
          <a:p>
            <a:pPr marL="0" indent="0">
              <a:buNone/>
            </a:pPr>
            <a:r>
              <a:rPr lang="en-US" sz="1600" dirty="0" smtClean="0">
                <a:solidFill>
                  <a:schemeClr val="tx1"/>
                </a:solidFill>
              </a:rPr>
              <a:t>               13 </a:t>
            </a:r>
            <a:r>
              <a:rPr lang="en-US" sz="1600" dirty="0">
                <a:solidFill>
                  <a:schemeClr val="tx1"/>
                </a:solidFill>
              </a:rPr>
              <a:t>divided by 2 = </a:t>
            </a:r>
            <a:r>
              <a:rPr lang="en-US" sz="1600" dirty="0" smtClean="0">
                <a:solidFill>
                  <a:schemeClr val="tx1"/>
                </a:solidFill>
              </a:rPr>
              <a:t>6 </a:t>
            </a:r>
            <a:r>
              <a:rPr lang="en-US" sz="1600" dirty="0">
                <a:solidFill>
                  <a:schemeClr val="tx1"/>
                </a:solidFill>
              </a:rPr>
              <a:t>with a remainder of </a:t>
            </a:r>
            <a:r>
              <a:rPr lang="en-US" sz="1600" dirty="0" smtClean="0">
                <a:solidFill>
                  <a:schemeClr val="tx1"/>
                </a:solidFill>
              </a:rPr>
              <a:t>1</a:t>
            </a:r>
            <a:endParaRPr lang="en-US" sz="1600" dirty="0">
              <a:solidFill>
                <a:schemeClr val="tx1"/>
              </a:solidFill>
            </a:endParaRPr>
          </a:p>
          <a:p>
            <a:pPr marL="0" indent="0">
              <a:buNone/>
            </a:pPr>
            <a:r>
              <a:rPr lang="en-US" sz="1600" dirty="0">
                <a:solidFill>
                  <a:schemeClr val="tx1"/>
                </a:solidFill>
              </a:rPr>
              <a:t>	</a:t>
            </a:r>
            <a:r>
              <a:rPr lang="en-US" sz="1600" dirty="0" smtClean="0">
                <a:solidFill>
                  <a:schemeClr val="tx1"/>
                </a:solidFill>
              </a:rPr>
              <a:t>6 </a:t>
            </a:r>
            <a:r>
              <a:rPr lang="en-US" sz="1600" dirty="0">
                <a:solidFill>
                  <a:schemeClr val="tx1"/>
                </a:solidFill>
              </a:rPr>
              <a:t>divided by 2 = </a:t>
            </a:r>
            <a:r>
              <a:rPr lang="en-US" sz="1600" dirty="0" smtClean="0">
                <a:solidFill>
                  <a:schemeClr val="tx1"/>
                </a:solidFill>
              </a:rPr>
              <a:t>3 </a:t>
            </a:r>
            <a:r>
              <a:rPr lang="en-US" sz="1600" dirty="0">
                <a:solidFill>
                  <a:schemeClr val="tx1"/>
                </a:solidFill>
              </a:rPr>
              <a:t>with a remainder of 0</a:t>
            </a:r>
          </a:p>
          <a:p>
            <a:pPr marL="0" indent="0">
              <a:buNone/>
            </a:pPr>
            <a:r>
              <a:rPr lang="en-US" sz="1600" dirty="0">
                <a:solidFill>
                  <a:schemeClr val="tx1"/>
                </a:solidFill>
              </a:rPr>
              <a:t>	</a:t>
            </a:r>
            <a:r>
              <a:rPr lang="en-US" sz="1600" dirty="0" smtClean="0">
                <a:solidFill>
                  <a:schemeClr val="tx1"/>
                </a:solidFill>
              </a:rPr>
              <a:t>3 </a:t>
            </a:r>
            <a:r>
              <a:rPr lang="en-US" sz="1600" dirty="0">
                <a:solidFill>
                  <a:schemeClr val="tx1"/>
                </a:solidFill>
              </a:rPr>
              <a:t>divided by 2 = 1 with a remainder of </a:t>
            </a:r>
            <a:r>
              <a:rPr lang="en-US" sz="1600" dirty="0" smtClean="0">
                <a:solidFill>
                  <a:schemeClr val="tx1"/>
                </a:solidFill>
              </a:rPr>
              <a:t>1</a:t>
            </a:r>
            <a:endParaRPr lang="en-US" sz="1600" dirty="0">
              <a:solidFill>
                <a:schemeClr val="tx1"/>
              </a:solidFill>
            </a:endParaRPr>
          </a:p>
          <a:p>
            <a:pPr marL="0" indent="0">
              <a:buNone/>
            </a:pPr>
            <a:r>
              <a:rPr lang="en-US" sz="1600" dirty="0">
                <a:solidFill>
                  <a:schemeClr val="tx1"/>
                </a:solidFill>
              </a:rPr>
              <a:t>	1 divided by 2 = 0 with a remainder of 1</a:t>
            </a:r>
          </a:p>
          <a:p>
            <a:pPr marL="0" indent="0">
              <a:buNone/>
            </a:pPr>
            <a:r>
              <a:rPr lang="en-US" sz="1600" dirty="0" smtClean="0">
                <a:solidFill>
                  <a:schemeClr val="tx1"/>
                </a:solidFill>
              </a:rPr>
              <a:t>	Arrange the remainders</a:t>
            </a:r>
            <a:r>
              <a:rPr lang="en-US" sz="1600" dirty="0">
                <a:solidFill>
                  <a:schemeClr val="tx1"/>
                </a:solidFill>
              </a:rPr>
              <a:t>:         </a:t>
            </a:r>
            <a:r>
              <a:rPr lang="en-US" sz="1600" dirty="0" smtClean="0">
                <a:solidFill>
                  <a:schemeClr val="tx1"/>
                </a:solidFill>
              </a:rPr>
              <a:t>                     </a:t>
            </a:r>
            <a:r>
              <a:rPr lang="en-US" sz="1600" dirty="0">
                <a:solidFill>
                  <a:schemeClr val="tx1"/>
                </a:solidFill>
              </a:rPr>
              <a:t>1          </a:t>
            </a:r>
            <a:r>
              <a:rPr lang="en-US" sz="1600" dirty="0" smtClean="0">
                <a:solidFill>
                  <a:schemeClr val="tx1"/>
                </a:solidFill>
              </a:rPr>
              <a:t>1          </a:t>
            </a:r>
            <a:r>
              <a:rPr lang="en-US" sz="1600" dirty="0">
                <a:solidFill>
                  <a:schemeClr val="tx1"/>
                </a:solidFill>
              </a:rPr>
              <a:t>0          </a:t>
            </a:r>
            <a:r>
              <a:rPr lang="en-US" sz="1600" dirty="0" smtClean="0">
                <a:solidFill>
                  <a:schemeClr val="tx1"/>
                </a:solidFill>
              </a:rPr>
              <a:t>1</a:t>
            </a:r>
            <a:endParaRPr lang="en-US" sz="1600" dirty="0">
              <a:solidFill>
                <a:schemeClr val="tx1"/>
              </a:solidFill>
            </a:endParaRPr>
          </a:p>
          <a:p>
            <a:r>
              <a:rPr lang="en-US" sz="1600" dirty="0" smtClean="0">
                <a:solidFill>
                  <a:schemeClr val="tx1"/>
                </a:solidFill>
              </a:rPr>
              <a:t>Check the decimal/binary chart and you will see that 1101 is the binary equivalent of 13.</a:t>
            </a:r>
            <a:endParaRPr lang="en-US" sz="1600" dirty="0">
              <a:solidFill>
                <a:schemeClr val="tx1"/>
              </a:solidFill>
            </a:endParaRPr>
          </a:p>
        </p:txBody>
      </p:sp>
      <p:grpSp>
        <p:nvGrpSpPr>
          <p:cNvPr id="33" name="Group 32"/>
          <p:cNvGrpSpPr/>
          <p:nvPr/>
        </p:nvGrpSpPr>
        <p:grpSpPr>
          <a:xfrm>
            <a:off x="6489701" y="2392362"/>
            <a:ext cx="2219326" cy="1066800"/>
            <a:chOff x="6489701" y="2392362"/>
            <a:chExt cx="2219326" cy="1066800"/>
          </a:xfrm>
        </p:grpSpPr>
        <p:cxnSp>
          <p:nvCxnSpPr>
            <p:cNvPr id="88076" name="Straight Connector 88075"/>
            <p:cNvCxnSpPr/>
            <p:nvPr/>
          </p:nvCxnSpPr>
          <p:spPr bwMode="auto">
            <a:xfrm>
              <a:off x="6489702" y="2392362"/>
              <a:ext cx="2219325"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78" name="Straight Arrow Connector 88077"/>
            <p:cNvCxnSpPr/>
            <p:nvPr/>
          </p:nvCxnSpPr>
          <p:spPr bwMode="auto">
            <a:xfrm>
              <a:off x="8709027" y="2392362"/>
              <a:ext cx="0" cy="10668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V="1">
              <a:off x="6489702" y="2709069"/>
              <a:ext cx="1600200" cy="10319"/>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p:nvPr/>
          </p:nvCxnSpPr>
          <p:spPr bwMode="auto">
            <a:xfrm>
              <a:off x="8089902" y="2709069"/>
              <a:ext cx="0" cy="750093"/>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p:cNvCxnSpPr/>
            <p:nvPr/>
          </p:nvCxnSpPr>
          <p:spPr bwMode="auto">
            <a:xfrm>
              <a:off x="6489702" y="3001962"/>
              <a:ext cx="923925"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p:cNvCxnSpPr/>
            <p:nvPr/>
          </p:nvCxnSpPr>
          <p:spPr bwMode="auto">
            <a:xfrm>
              <a:off x="7413627" y="3001962"/>
              <a:ext cx="0" cy="4572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a:off x="6489701" y="3306762"/>
              <a:ext cx="314326"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p:cNvCxnSpPr/>
            <p:nvPr/>
          </p:nvCxnSpPr>
          <p:spPr bwMode="auto">
            <a:xfrm>
              <a:off x="6804027" y="3306762"/>
              <a:ext cx="0" cy="1524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 name="Group 73"/>
          <p:cNvGrpSpPr/>
          <p:nvPr/>
        </p:nvGrpSpPr>
        <p:grpSpPr>
          <a:xfrm>
            <a:off x="6489701" y="4716929"/>
            <a:ext cx="2219326" cy="1066800"/>
            <a:chOff x="6489701" y="2392362"/>
            <a:chExt cx="2219326" cy="1066800"/>
          </a:xfrm>
        </p:grpSpPr>
        <p:cxnSp>
          <p:nvCxnSpPr>
            <p:cNvPr id="75" name="Straight Connector 74"/>
            <p:cNvCxnSpPr/>
            <p:nvPr/>
          </p:nvCxnSpPr>
          <p:spPr bwMode="auto">
            <a:xfrm>
              <a:off x="6489702" y="2392362"/>
              <a:ext cx="2219325"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p:cNvCxnSpPr/>
            <p:nvPr/>
          </p:nvCxnSpPr>
          <p:spPr bwMode="auto">
            <a:xfrm>
              <a:off x="8709027" y="2392362"/>
              <a:ext cx="0" cy="10668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V="1">
              <a:off x="6489702" y="2709069"/>
              <a:ext cx="1600200" cy="10319"/>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p:cNvCxnSpPr/>
            <p:nvPr/>
          </p:nvCxnSpPr>
          <p:spPr bwMode="auto">
            <a:xfrm>
              <a:off x="8089902" y="2709069"/>
              <a:ext cx="0" cy="750093"/>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a:off x="6489702" y="3001962"/>
              <a:ext cx="923925"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Arrow Connector 79"/>
            <p:cNvCxnSpPr/>
            <p:nvPr/>
          </p:nvCxnSpPr>
          <p:spPr bwMode="auto">
            <a:xfrm>
              <a:off x="7413627" y="3001962"/>
              <a:ext cx="0" cy="4572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6489701" y="3306762"/>
              <a:ext cx="314326"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p:cNvCxnSpPr/>
            <p:nvPr/>
          </p:nvCxnSpPr>
          <p:spPr bwMode="auto">
            <a:xfrm>
              <a:off x="6804027" y="3306762"/>
              <a:ext cx="0" cy="1524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24246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67525" cy="715962"/>
          </a:xfrm>
        </p:spPr>
        <p:txBody>
          <a:bodyPr/>
          <a:lstStyle/>
          <a:p>
            <a:r>
              <a:rPr lang="en-US" sz="4000" dirty="0" smtClean="0">
                <a:solidFill>
                  <a:schemeClr val="tx1"/>
                </a:solidFill>
              </a:rPr>
              <a:t>Changing Binary to Decimal</a:t>
            </a:r>
            <a:endParaRPr lang="en-US" sz="4000" dirty="0">
              <a:solidFill>
                <a:schemeClr val="tx1"/>
              </a:solidFill>
            </a:endParaRPr>
          </a:p>
        </p:txBody>
      </p:sp>
      <p:sp>
        <p:nvSpPr>
          <p:cNvPr id="3" name="Content Placeholder 2"/>
          <p:cNvSpPr>
            <a:spLocks noGrp="1"/>
          </p:cNvSpPr>
          <p:nvPr>
            <p:ph idx="1"/>
          </p:nvPr>
        </p:nvSpPr>
        <p:spPr>
          <a:xfrm>
            <a:off x="1904999" y="1143000"/>
            <a:ext cx="6867525" cy="5105400"/>
          </a:xfrm>
        </p:spPr>
        <p:txBody>
          <a:bodyPr/>
          <a:lstStyle/>
          <a:p>
            <a:r>
              <a:rPr lang="en-US" sz="1600" dirty="0" smtClean="0">
                <a:solidFill>
                  <a:schemeClr val="tx1"/>
                </a:solidFill>
              </a:rPr>
              <a:t>Convert the binary number 1001 to its decimal equivalent. We will do the opposite of what we just did; that is, instead of dividing by 2, we will multiply by 2. First write the binary number with the digits spread apart, like this:</a:t>
            </a:r>
          </a:p>
          <a:p>
            <a:pPr marL="0" indent="0">
              <a:buNone/>
            </a:pPr>
            <a:r>
              <a:rPr lang="en-US" sz="1600" dirty="0">
                <a:solidFill>
                  <a:schemeClr val="tx1"/>
                </a:solidFill>
              </a:rPr>
              <a:t> </a:t>
            </a:r>
            <a:r>
              <a:rPr lang="en-US" sz="1600" dirty="0" smtClean="0">
                <a:solidFill>
                  <a:schemeClr val="tx1"/>
                </a:solidFill>
              </a:rPr>
              <a:t>              1          0          1          1</a:t>
            </a:r>
            <a:endParaRPr lang="en-US" sz="1200" dirty="0" smtClean="0">
              <a:solidFill>
                <a:schemeClr val="tx1"/>
              </a:solidFill>
            </a:endParaRPr>
          </a:p>
          <a:p>
            <a:r>
              <a:rPr lang="en-US" sz="1600" dirty="0" smtClean="0">
                <a:solidFill>
                  <a:schemeClr val="tx1"/>
                </a:solidFill>
              </a:rPr>
              <a:t>Under the digit on the right, write the number 1. Multiply 1 by 2; the answer is 2. Write 2 under the next number. Multiply 2 by 2 (equals 4), and write 4 under the next number. Multiply 4 by 2 (equals 8), and writhe 8 under the next number:</a:t>
            </a:r>
          </a:p>
          <a:p>
            <a:pPr marL="0" indent="0">
              <a:buNone/>
            </a:pPr>
            <a:r>
              <a:rPr lang="en-US" sz="1600" dirty="0">
                <a:solidFill>
                  <a:schemeClr val="tx1"/>
                </a:solidFill>
              </a:rPr>
              <a:t> </a:t>
            </a:r>
            <a:r>
              <a:rPr lang="en-US" sz="1600" dirty="0" smtClean="0">
                <a:solidFill>
                  <a:schemeClr val="tx1"/>
                </a:solidFill>
              </a:rPr>
              <a:t>              1          </a:t>
            </a:r>
            <a:r>
              <a:rPr lang="en-US" sz="1600" dirty="0">
                <a:solidFill>
                  <a:schemeClr val="tx1"/>
                </a:solidFill>
              </a:rPr>
              <a:t>0          1          </a:t>
            </a:r>
            <a:r>
              <a:rPr lang="en-US" sz="1600" dirty="0" smtClean="0">
                <a:solidFill>
                  <a:schemeClr val="tx1"/>
                </a:solidFill>
              </a:rPr>
              <a:t>1</a:t>
            </a:r>
          </a:p>
          <a:p>
            <a:pPr marL="0" indent="0">
              <a:buNone/>
            </a:pPr>
            <a:r>
              <a:rPr lang="en-US" sz="1600" dirty="0">
                <a:solidFill>
                  <a:schemeClr val="tx1"/>
                </a:solidFill>
              </a:rPr>
              <a:t> </a:t>
            </a:r>
            <a:r>
              <a:rPr lang="en-US" sz="1600" dirty="0" smtClean="0">
                <a:solidFill>
                  <a:schemeClr val="tx1"/>
                </a:solidFill>
              </a:rPr>
              <a:t>              8          4          2          1</a:t>
            </a:r>
            <a:endParaRPr lang="en-US" sz="1600" dirty="0">
              <a:solidFill>
                <a:schemeClr val="tx1"/>
              </a:solidFill>
            </a:endParaRPr>
          </a:p>
          <a:p>
            <a:r>
              <a:rPr lang="en-US" sz="1600" dirty="0" smtClean="0">
                <a:solidFill>
                  <a:schemeClr val="tx1"/>
                </a:solidFill>
              </a:rPr>
              <a:t>Now, add together the bottom numbers that appear under a 1. In the example, 8, 2, and 1 are written under 1s, so 8 + 2 + 1 = 11. Check the decimal/binary chart and you will see that 11 is the decimal number for 1011.</a:t>
            </a:r>
          </a:p>
          <a:p>
            <a:r>
              <a:rPr lang="en-US" sz="1600" dirty="0" smtClean="0">
                <a:solidFill>
                  <a:schemeClr val="tx1"/>
                </a:solidFill>
              </a:rPr>
              <a:t>Convert the binary number 10110 to a decimal number:</a:t>
            </a:r>
          </a:p>
          <a:p>
            <a:pPr marL="0" indent="0">
              <a:buNone/>
            </a:pPr>
            <a:r>
              <a:rPr lang="en-US" sz="1600" dirty="0">
                <a:solidFill>
                  <a:schemeClr val="tx1"/>
                </a:solidFill>
              </a:rPr>
              <a:t> </a:t>
            </a:r>
            <a:r>
              <a:rPr lang="en-US" sz="1600" dirty="0" smtClean="0">
                <a:solidFill>
                  <a:schemeClr val="tx1"/>
                </a:solidFill>
              </a:rPr>
              <a:t>              1          </a:t>
            </a:r>
            <a:r>
              <a:rPr lang="en-US" sz="1600" dirty="0">
                <a:solidFill>
                  <a:schemeClr val="tx1"/>
                </a:solidFill>
              </a:rPr>
              <a:t>0          1          </a:t>
            </a:r>
            <a:r>
              <a:rPr lang="en-US" sz="1600" dirty="0" smtClean="0">
                <a:solidFill>
                  <a:schemeClr val="tx1"/>
                </a:solidFill>
              </a:rPr>
              <a:t>1          0</a:t>
            </a:r>
            <a:endParaRPr lang="en-US" sz="1600" dirty="0">
              <a:solidFill>
                <a:schemeClr val="tx1"/>
              </a:solidFill>
            </a:endParaRPr>
          </a:p>
          <a:p>
            <a:pPr marL="0" indent="0">
              <a:buNone/>
            </a:pPr>
            <a:r>
              <a:rPr lang="en-US" sz="1600" dirty="0">
                <a:solidFill>
                  <a:schemeClr val="tx1"/>
                </a:solidFill>
              </a:rPr>
              <a:t>               </a:t>
            </a:r>
            <a:r>
              <a:rPr lang="en-US" sz="1600" dirty="0" smtClean="0">
                <a:solidFill>
                  <a:schemeClr val="tx1"/>
                </a:solidFill>
              </a:rPr>
              <a:t>16        8          </a:t>
            </a:r>
            <a:r>
              <a:rPr lang="en-US" sz="1600" dirty="0">
                <a:solidFill>
                  <a:schemeClr val="tx1"/>
                </a:solidFill>
              </a:rPr>
              <a:t>4          2          </a:t>
            </a:r>
            <a:r>
              <a:rPr lang="en-US" sz="1600" dirty="0" smtClean="0">
                <a:solidFill>
                  <a:schemeClr val="tx1"/>
                </a:solidFill>
              </a:rPr>
              <a:t>1</a:t>
            </a:r>
          </a:p>
          <a:p>
            <a:r>
              <a:rPr lang="en-US" sz="1600" dirty="0" smtClean="0">
                <a:solidFill>
                  <a:schemeClr val="tx1"/>
                </a:solidFill>
              </a:rPr>
              <a:t>Adding the numbers under 1s, you get 16 + 4 + 2 = 22</a:t>
            </a:r>
            <a:endParaRPr lang="en-US" sz="1600" dirty="0">
              <a:solidFill>
                <a:schemeClr val="tx1"/>
              </a:solidFill>
            </a:endParaRPr>
          </a:p>
        </p:txBody>
      </p:sp>
    </p:spTree>
    <p:extLst>
      <p:ext uri="{BB962C8B-B14F-4D97-AF65-F5344CB8AC3E}">
        <p14:creationId xmlns:p14="http://schemas.microsoft.com/office/powerpoint/2010/main" val="802236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Electrical Charge</a:t>
            </a:r>
          </a:p>
        </p:txBody>
      </p:sp>
      <p:sp>
        <p:nvSpPr>
          <p:cNvPr id="3" name="Content Placeholder 2"/>
          <p:cNvSpPr>
            <a:spLocks noGrp="1"/>
          </p:cNvSpPr>
          <p:nvPr>
            <p:ph idx="1"/>
          </p:nvPr>
        </p:nvSpPr>
        <p:spPr>
          <a:xfrm>
            <a:off x="2209799" y="990600"/>
            <a:ext cx="6562725" cy="5334000"/>
          </a:xfrm>
        </p:spPr>
        <p:txBody>
          <a:bodyPr/>
          <a:lstStyle/>
          <a:p>
            <a:r>
              <a:rPr lang="en-US" sz="1800" dirty="0">
                <a:solidFill>
                  <a:schemeClr val="tx1"/>
                </a:solidFill>
              </a:rPr>
              <a:t>Electricity is the movement of electrons. Electrons create charge, which we can harness to do work. Your lightbulb, stereo, phone, etc., are all harnessing the movement of the electrons in order to do work. They all operate using the same basic power source: the movement of electrons.</a:t>
            </a:r>
          </a:p>
          <a:p>
            <a:r>
              <a:rPr lang="en-US" sz="1800" dirty="0">
                <a:solidFill>
                  <a:schemeClr val="tx1"/>
                </a:solidFill>
              </a:rPr>
              <a:t>The three basic principles can be explained using electrons, or more specifically, the charge they create:</a:t>
            </a:r>
          </a:p>
          <a:p>
            <a:pPr lvl="1"/>
            <a:r>
              <a:rPr lang="en-US" sz="1600" b="1" dirty="0">
                <a:solidFill>
                  <a:schemeClr val="tx1"/>
                </a:solidFill>
              </a:rPr>
              <a:t>Voltage</a:t>
            </a:r>
            <a:r>
              <a:rPr lang="en-US" sz="1600" dirty="0">
                <a:solidFill>
                  <a:schemeClr val="tx1"/>
                </a:solidFill>
              </a:rPr>
              <a:t> is the difference in charge between two points.</a:t>
            </a:r>
          </a:p>
          <a:p>
            <a:pPr lvl="1"/>
            <a:r>
              <a:rPr lang="en-US" sz="1600" b="1" dirty="0">
                <a:solidFill>
                  <a:schemeClr val="tx1"/>
                </a:solidFill>
              </a:rPr>
              <a:t>Current</a:t>
            </a:r>
            <a:r>
              <a:rPr lang="en-US" sz="1600" dirty="0">
                <a:solidFill>
                  <a:schemeClr val="tx1"/>
                </a:solidFill>
              </a:rPr>
              <a:t> is the rate at which charge is flowing.</a:t>
            </a:r>
          </a:p>
          <a:p>
            <a:pPr lvl="1"/>
            <a:r>
              <a:rPr lang="en-US" sz="1600" b="1" dirty="0">
                <a:solidFill>
                  <a:schemeClr val="tx1"/>
                </a:solidFill>
              </a:rPr>
              <a:t>Resistance</a:t>
            </a:r>
            <a:r>
              <a:rPr lang="en-US" sz="1600" dirty="0">
                <a:solidFill>
                  <a:schemeClr val="tx1"/>
                </a:solidFill>
              </a:rPr>
              <a:t> is a material's tendency to resist the flow of charge (current).</a:t>
            </a:r>
          </a:p>
          <a:p>
            <a:r>
              <a:rPr lang="en-US" sz="1800" dirty="0">
                <a:solidFill>
                  <a:schemeClr val="tx1"/>
                </a:solidFill>
              </a:rPr>
              <a:t>So, when we talk about these values, we're really describing the movement of charge, and thus, the behavior of electrons. A circuit is a closed loop that allows charge to move from one place to another. Components in the circuit allow us to control this charge and use it to do work.</a:t>
            </a:r>
          </a:p>
          <a:p>
            <a:endParaRPr lang="en-US" sz="1800" dirty="0">
              <a:solidFill>
                <a:schemeClr val="tx1"/>
              </a:solidFill>
            </a:endParaRPr>
          </a:p>
        </p:txBody>
      </p:sp>
    </p:spTree>
    <p:extLst>
      <p:ext uri="{BB962C8B-B14F-4D97-AF65-F5344CB8AC3E}">
        <p14:creationId xmlns:p14="http://schemas.microsoft.com/office/powerpoint/2010/main" val="11934976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BA4B85-FF92-4ED5-A803-DEB21CFB0DEA}"/>
              </a:ext>
            </a:extLst>
          </p:cNvPr>
          <p:cNvSpPr>
            <a:spLocks noGrp="1"/>
          </p:cNvSpPr>
          <p:nvPr>
            <p:ph type="title"/>
          </p:nvPr>
        </p:nvSpPr>
        <p:spPr>
          <a:xfrm>
            <a:off x="1905000" y="228600"/>
            <a:ext cx="7054194" cy="715962"/>
          </a:xfrm>
        </p:spPr>
        <p:txBody>
          <a:bodyPr/>
          <a:lstStyle/>
          <a:p>
            <a:r>
              <a:rPr lang="en-US" sz="4000" dirty="0">
                <a:solidFill>
                  <a:schemeClr val="tx1"/>
                </a:solidFill>
              </a:rPr>
              <a:t>Decimal/Binary Problems</a:t>
            </a:r>
          </a:p>
        </p:txBody>
      </p:sp>
      <p:pic>
        <p:nvPicPr>
          <p:cNvPr id="48" name="Content Placeholder 47">
            <a:extLst>
              <a:ext uri="{FF2B5EF4-FFF2-40B4-BE49-F238E27FC236}">
                <a16:creationId xmlns="" xmlns:a16="http://schemas.microsoft.com/office/drawing/2014/main" id="{ACA1FB7B-26D1-4763-B804-8C573FE747C9}"/>
              </a:ext>
            </a:extLst>
          </p:cNvPr>
          <p:cNvPicPr>
            <a:picLocks noGrp="1" noChangeAspect="1"/>
          </p:cNvPicPr>
          <p:nvPr>
            <p:ph idx="1"/>
          </p:nvPr>
        </p:nvPicPr>
        <p:blipFill>
          <a:blip r:embed="rId3"/>
          <a:stretch>
            <a:fillRect/>
          </a:stretch>
        </p:blipFill>
        <p:spPr>
          <a:xfrm>
            <a:off x="1905000" y="1600200"/>
            <a:ext cx="6954220" cy="4058216"/>
          </a:xfrm>
          <a:prstGeom prst="rect">
            <a:avLst/>
          </a:prstGeom>
        </p:spPr>
      </p:pic>
    </p:spTree>
    <p:extLst>
      <p:ext uri="{BB962C8B-B14F-4D97-AF65-F5344CB8AC3E}">
        <p14:creationId xmlns:p14="http://schemas.microsoft.com/office/powerpoint/2010/main" val="3978505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BA4B85-FF92-4ED5-A803-DEB21CFB0DEA}"/>
              </a:ext>
            </a:extLst>
          </p:cNvPr>
          <p:cNvSpPr>
            <a:spLocks noGrp="1"/>
          </p:cNvSpPr>
          <p:nvPr>
            <p:ph type="title"/>
          </p:nvPr>
        </p:nvSpPr>
        <p:spPr>
          <a:xfrm>
            <a:off x="1905000" y="228600"/>
            <a:ext cx="7239000" cy="715962"/>
          </a:xfrm>
        </p:spPr>
        <p:txBody>
          <a:bodyPr/>
          <a:lstStyle/>
          <a:p>
            <a:r>
              <a:rPr lang="en-US" sz="4000" dirty="0">
                <a:solidFill>
                  <a:schemeClr val="tx1"/>
                </a:solidFill>
              </a:rPr>
              <a:t>Decimal/Binary Problems</a:t>
            </a:r>
          </a:p>
        </p:txBody>
      </p:sp>
      <p:pic>
        <p:nvPicPr>
          <p:cNvPr id="9" name="Content Placeholder 8">
            <a:extLst>
              <a:ext uri="{FF2B5EF4-FFF2-40B4-BE49-F238E27FC236}">
                <a16:creationId xmlns="" xmlns:a16="http://schemas.microsoft.com/office/drawing/2014/main" id="{B878932A-DF9B-400E-BB00-503E4546AB1E}"/>
              </a:ext>
            </a:extLst>
          </p:cNvPr>
          <p:cNvPicPr>
            <a:picLocks noGrp="1" noChangeAspect="1"/>
          </p:cNvPicPr>
          <p:nvPr>
            <p:ph idx="1"/>
          </p:nvPr>
        </p:nvPicPr>
        <p:blipFill>
          <a:blip r:embed="rId3"/>
          <a:stretch>
            <a:fillRect/>
          </a:stretch>
        </p:blipFill>
        <p:spPr>
          <a:xfrm>
            <a:off x="1880260" y="1143000"/>
            <a:ext cx="6962776" cy="4495800"/>
          </a:xfrm>
          <a:prstGeom prst="rect">
            <a:avLst/>
          </a:prstGeom>
        </p:spPr>
      </p:pic>
    </p:spTree>
    <p:extLst>
      <p:ext uri="{BB962C8B-B14F-4D97-AF65-F5344CB8AC3E}">
        <p14:creationId xmlns:p14="http://schemas.microsoft.com/office/powerpoint/2010/main" val="52493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4</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Discuss each of the following with your merit badge counselor:</a:t>
            </a:r>
          </a:p>
          <a:p>
            <a:pPr lvl="2">
              <a:lnSpc>
                <a:spcPct val="80000"/>
              </a:lnSpc>
              <a:buFont typeface="+mj-lt"/>
              <a:buAutoNum type="arabicPeriod"/>
            </a:pPr>
            <a:r>
              <a:rPr lang="en-US" altLang="ko-KR" sz="1600" dirty="0">
                <a:solidFill>
                  <a:srgbClr val="C00000"/>
                </a:solidFill>
                <a:latin typeface="Verdana" panose="020B0604030504040204" pitchFamily="34" charset="0"/>
                <a:ea typeface="굴림" charset="-127"/>
              </a:rPr>
              <a:t>How to use electronics for a control purpose</a:t>
            </a:r>
          </a:p>
          <a:p>
            <a:pPr lvl="2">
              <a:lnSpc>
                <a:spcPct val="80000"/>
              </a:lnSpc>
              <a:buFont typeface="+mj-lt"/>
              <a:buAutoNum type="arabicPeriod"/>
            </a:pPr>
            <a:r>
              <a:rPr lang="en-US" altLang="ko-KR" sz="1600" dirty="0">
                <a:solidFill>
                  <a:srgbClr val="C00000"/>
                </a:solidFill>
                <a:latin typeface="Verdana" panose="020B0604030504040204" pitchFamily="34" charset="0"/>
                <a:ea typeface="굴림" charset="-127"/>
              </a:rPr>
              <a:t>The basic principles of digital techniques</a:t>
            </a:r>
          </a:p>
          <a:p>
            <a:pPr lvl="2">
              <a:lnSpc>
                <a:spcPct val="80000"/>
              </a:lnSpc>
              <a:buFont typeface="+mj-lt"/>
              <a:buAutoNum type="arabicPeriod"/>
            </a:pPr>
            <a:r>
              <a:rPr lang="en-US" altLang="ko-KR" sz="1600" dirty="0">
                <a:solidFill>
                  <a:srgbClr val="C00000"/>
                </a:solidFill>
                <a:latin typeface="Verdana" panose="020B0604030504040204" pitchFamily="34" charset="0"/>
                <a:ea typeface="굴림" charset="-127"/>
              </a:rPr>
              <a:t>How to use electronics for three different audio applications</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change three decimal numbers into binary numbers, and three binary numbers into decimal numbers.</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Choose ONE of the following three projects. For your project, find or create a schematic diagram. To the best of your ability, explain to your counselor how the circuit you built operates.</a:t>
            </a:r>
          </a:p>
          <a:p>
            <a:pPr lvl="2">
              <a:lnSpc>
                <a:spcPct val="80000"/>
              </a:lnSpc>
              <a:buFont typeface="+mj-lt"/>
              <a:buAutoNum type="arabicPeriod"/>
            </a:pPr>
            <a:r>
              <a:rPr lang="en-US" altLang="ko-KR" sz="1600" dirty="0">
                <a:solidFill>
                  <a:srgbClr val="C00000"/>
                </a:solidFill>
                <a:latin typeface="Verdana" panose="020B0604030504040204" pitchFamily="34" charset="0"/>
                <a:ea typeface="굴림" charset="-127"/>
              </a:rPr>
              <a:t>A control device</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A digital circuit</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An audio circuit</a:t>
            </a: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spTree>
    <p:extLst>
      <p:ext uri="{BB962C8B-B14F-4D97-AF65-F5344CB8AC3E}">
        <p14:creationId xmlns:p14="http://schemas.microsoft.com/office/powerpoint/2010/main" val="18261887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152400"/>
            <a:ext cx="6943725" cy="715962"/>
          </a:xfrm>
        </p:spPr>
        <p:txBody>
          <a:bodyPr/>
          <a:lstStyle/>
          <a:p>
            <a:r>
              <a:rPr lang="en-US" sz="3200" dirty="0" smtClean="0">
                <a:solidFill>
                  <a:schemeClr val="tx1"/>
                </a:solidFill>
              </a:rPr>
              <a:t>Electronics and Control Devices</a:t>
            </a:r>
            <a:endParaRPr lang="en-US" sz="3200" dirty="0">
              <a:solidFill>
                <a:schemeClr val="tx1"/>
              </a:solidFill>
            </a:endParaRPr>
          </a:p>
        </p:txBody>
      </p:sp>
      <p:sp>
        <p:nvSpPr>
          <p:cNvPr id="3" name="Content Placeholder 2"/>
          <p:cNvSpPr>
            <a:spLocks noGrp="1"/>
          </p:cNvSpPr>
          <p:nvPr>
            <p:ph sz="half" idx="1"/>
          </p:nvPr>
        </p:nvSpPr>
        <p:spPr>
          <a:xfrm>
            <a:off x="1828799" y="888732"/>
            <a:ext cx="6943726" cy="3302268"/>
          </a:xfrm>
        </p:spPr>
        <p:txBody>
          <a:bodyPr/>
          <a:lstStyle/>
          <a:p>
            <a:r>
              <a:rPr lang="en-US" sz="2000" dirty="0">
                <a:solidFill>
                  <a:schemeClr val="tx1"/>
                </a:solidFill>
              </a:rPr>
              <a:t>A control system is a system that is used to control the behavior of a device or process. </a:t>
            </a:r>
            <a:endParaRPr lang="en-US" sz="2000" dirty="0" smtClean="0">
              <a:solidFill>
                <a:schemeClr val="tx1"/>
              </a:solidFill>
            </a:endParaRPr>
          </a:p>
          <a:p>
            <a:r>
              <a:rPr lang="en-US" sz="2000" dirty="0" smtClean="0">
                <a:solidFill>
                  <a:schemeClr val="tx1"/>
                </a:solidFill>
              </a:rPr>
              <a:t>It </a:t>
            </a:r>
            <a:r>
              <a:rPr lang="en-US" sz="2000" dirty="0">
                <a:solidFill>
                  <a:schemeClr val="tx1"/>
                </a:solidFill>
              </a:rPr>
              <a:t>is made up of three main components: a sensor, a controller, and an actuator. </a:t>
            </a:r>
            <a:endParaRPr lang="en-US" sz="2000" dirty="0" smtClean="0">
              <a:solidFill>
                <a:schemeClr val="tx1"/>
              </a:solidFill>
            </a:endParaRPr>
          </a:p>
          <a:p>
            <a:pPr lvl="1"/>
            <a:r>
              <a:rPr lang="en-US" sz="1600" dirty="0" smtClean="0">
                <a:solidFill>
                  <a:schemeClr val="tx1"/>
                </a:solidFill>
              </a:rPr>
              <a:t>The </a:t>
            </a:r>
            <a:r>
              <a:rPr lang="en-US" sz="1600" dirty="0">
                <a:solidFill>
                  <a:schemeClr val="tx1"/>
                </a:solidFill>
              </a:rPr>
              <a:t>sensor detects a physical quantity such as temperature, pressure, or position and converts it into an electrical signal. </a:t>
            </a:r>
            <a:endParaRPr lang="en-US" sz="1600" dirty="0" smtClean="0">
              <a:solidFill>
                <a:schemeClr val="tx1"/>
              </a:solidFill>
            </a:endParaRPr>
          </a:p>
          <a:p>
            <a:pPr lvl="1"/>
            <a:r>
              <a:rPr lang="en-US" sz="1600" dirty="0" smtClean="0">
                <a:solidFill>
                  <a:schemeClr val="tx1"/>
                </a:solidFill>
              </a:rPr>
              <a:t>The </a:t>
            </a:r>
            <a:r>
              <a:rPr lang="en-US" sz="1600" dirty="0">
                <a:solidFill>
                  <a:schemeClr val="tx1"/>
                </a:solidFill>
              </a:rPr>
              <a:t>controller processes this signal and generates an output signal that is used to control the actuator. </a:t>
            </a:r>
            <a:endParaRPr lang="en-US" sz="1600" dirty="0" smtClean="0">
              <a:solidFill>
                <a:schemeClr val="tx1"/>
              </a:solidFill>
            </a:endParaRPr>
          </a:p>
          <a:p>
            <a:pPr lvl="1"/>
            <a:r>
              <a:rPr lang="en-US" sz="1600" dirty="0" smtClean="0">
                <a:solidFill>
                  <a:schemeClr val="tx1"/>
                </a:solidFill>
              </a:rPr>
              <a:t>The </a:t>
            </a:r>
            <a:r>
              <a:rPr lang="en-US" sz="1600" dirty="0">
                <a:solidFill>
                  <a:schemeClr val="tx1"/>
                </a:solidFill>
              </a:rPr>
              <a:t>actuator is a device that translates the output signal from the controller into a physical action, such as opening or closing a </a:t>
            </a:r>
            <a:r>
              <a:rPr lang="en-US" sz="1600" dirty="0" smtClean="0">
                <a:solidFill>
                  <a:schemeClr val="tx1"/>
                </a:solidFill>
              </a:rPr>
              <a:t>door, </a:t>
            </a:r>
            <a:r>
              <a:rPr lang="en-US" sz="1600" dirty="0">
                <a:solidFill>
                  <a:schemeClr val="tx1"/>
                </a:solidFill>
              </a:rPr>
              <a:t>turning </a:t>
            </a:r>
            <a:r>
              <a:rPr lang="en-US" sz="1600" dirty="0" smtClean="0">
                <a:solidFill>
                  <a:schemeClr val="tx1"/>
                </a:solidFill>
              </a:rPr>
              <a:t>lights on </a:t>
            </a:r>
            <a:r>
              <a:rPr lang="en-US" sz="1600" dirty="0">
                <a:solidFill>
                  <a:schemeClr val="tx1"/>
                </a:solidFill>
              </a:rPr>
              <a:t>or off, or </a:t>
            </a:r>
            <a:r>
              <a:rPr lang="en-US" sz="1600" dirty="0" smtClean="0">
                <a:solidFill>
                  <a:schemeClr val="tx1"/>
                </a:solidFill>
              </a:rPr>
              <a:t>sounding an alarm.</a:t>
            </a:r>
            <a:endParaRPr lang="en-US" sz="1600" dirty="0">
              <a:solidFill>
                <a:schemeClr val="tx1"/>
              </a:solidFill>
            </a:endParaRPr>
          </a:p>
        </p:txBody>
      </p:sp>
      <p:pic>
        <p:nvPicPr>
          <p:cNvPr id="4" name="Picture 3"/>
          <p:cNvPicPr>
            <a:picLocks noChangeAspect="1"/>
          </p:cNvPicPr>
          <p:nvPr/>
        </p:nvPicPr>
        <p:blipFill>
          <a:blip r:embed="rId3"/>
          <a:stretch>
            <a:fillRect/>
          </a:stretch>
        </p:blipFill>
        <p:spPr>
          <a:xfrm>
            <a:off x="3719069" y="4168366"/>
            <a:ext cx="3163184" cy="2427648"/>
          </a:xfrm>
          <a:prstGeom prst="rect">
            <a:avLst/>
          </a:prstGeom>
        </p:spPr>
      </p:pic>
    </p:spTree>
    <p:extLst>
      <p:ext uri="{BB962C8B-B14F-4D97-AF65-F5344CB8AC3E}">
        <p14:creationId xmlns:p14="http://schemas.microsoft.com/office/powerpoint/2010/main" val="1159472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122238"/>
            <a:ext cx="6943725" cy="715962"/>
          </a:xfrm>
        </p:spPr>
        <p:txBody>
          <a:bodyPr/>
          <a:lstStyle/>
          <a:p>
            <a:r>
              <a:rPr lang="en-US" sz="3200" dirty="0" smtClean="0">
                <a:solidFill>
                  <a:schemeClr val="tx1"/>
                </a:solidFill>
              </a:rPr>
              <a:t>The Principles of Digital Techniques</a:t>
            </a:r>
            <a:endParaRPr lang="en-US" sz="3200" dirty="0">
              <a:solidFill>
                <a:schemeClr val="tx1"/>
              </a:solidFill>
            </a:endParaRPr>
          </a:p>
        </p:txBody>
      </p:sp>
      <p:sp>
        <p:nvSpPr>
          <p:cNvPr id="3" name="Content Placeholder 2"/>
          <p:cNvSpPr>
            <a:spLocks noGrp="1"/>
          </p:cNvSpPr>
          <p:nvPr>
            <p:ph sz="half" idx="1"/>
          </p:nvPr>
        </p:nvSpPr>
        <p:spPr>
          <a:xfrm>
            <a:off x="1828798" y="2743199"/>
            <a:ext cx="6943726" cy="3693437"/>
          </a:xfrm>
        </p:spPr>
        <p:txBody>
          <a:bodyPr/>
          <a:lstStyle/>
          <a:p>
            <a:r>
              <a:rPr lang="en-US" sz="2000" dirty="0">
                <a:solidFill>
                  <a:schemeClr val="tx1"/>
                </a:solidFill>
              </a:rPr>
              <a:t>Digital electronics are electric circuits that work on only two fixed values: "1" and "0". </a:t>
            </a:r>
            <a:endParaRPr lang="en-US" sz="2000" dirty="0" smtClean="0">
              <a:solidFill>
                <a:schemeClr val="tx1"/>
              </a:solidFill>
            </a:endParaRPr>
          </a:p>
          <a:p>
            <a:pPr lvl="1"/>
            <a:r>
              <a:rPr lang="en-US" sz="1600" dirty="0" smtClean="0">
                <a:solidFill>
                  <a:schemeClr val="tx1"/>
                </a:solidFill>
              </a:rPr>
              <a:t>They </a:t>
            </a:r>
            <a:r>
              <a:rPr lang="en-US" sz="1600" dirty="0">
                <a:solidFill>
                  <a:schemeClr val="tx1"/>
                </a:solidFill>
              </a:rPr>
              <a:t>use a series of 1's and 0's to store and communicate information. </a:t>
            </a:r>
            <a:endParaRPr lang="en-US" sz="1600" dirty="0" smtClean="0">
              <a:solidFill>
                <a:schemeClr val="tx1"/>
              </a:solidFill>
            </a:endParaRPr>
          </a:p>
          <a:p>
            <a:pPr lvl="1"/>
            <a:r>
              <a:rPr lang="en-US" sz="1600" dirty="0" smtClean="0">
                <a:solidFill>
                  <a:schemeClr val="tx1"/>
                </a:solidFill>
              </a:rPr>
              <a:t>They </a:t>
            </a:r>
            <a:r>
              <a:rPr lang="en-US" sz="1600" dirty="0">
                <a:solidFill>
                  <a:schemeClr val="tx1"/>
                </a:solidFill>
              </a:rPr>
              <a:t>can also perform math using just 1's and 0's. This is called </a:t>
            </a:r>
            <a:r>
              <a:rPr lang="en-US" sz="1600" dirty="0" smtClean="0">
                <a:solidFill>
                  <a:schemeClr val="tx1"/>
                </a:solidFill>
              </a:rPr>
              <a:t>Boolean Math. </a:t>
            </a:r>
          </a:p>
          <a:p>
            <a:r>
              <a:rPr lang="en-US" sz="2000" dirty="0" smtClean="0">
                <a:solidFill>
                  <a:schemeClr val="tx1"/>
                </a:solidFill>
              </a:rPr>
              <a:t>How </a:t>
            </a:r>
            <a:r>
              <a:rPr lang="en-US" sz="2000" dirty="0">
                <a:solidFill>
                  <a:schemeClr val="tx1"/>
                </a:solidFill>
              </a:rPr>
              <a:t>do they get just 1's and 0's? </a:t>
            </a:r>
            <a:endParaRPr lang="en-US" sz="2000" dirty="0" smtClean="0">
              <a:solidFill>
                <a:schemeClr val="tx1"/>
              </a:solidFill>
            </a:endParaRPr>
          </a:p>
          <a:p>
            <a:pPr lvl="1"/>
            <a:r>
              <a:rPr lang="en-US" sz="1600" dirty="0" smtClean="0">
                <a:solidFill>
                  <a:schemeClr val="tx1"/>
                </a:solidFill>
              </a:rPr>
              <a:t>In digital </a:t>
            </a:r>
            <a:r>
              <a:rPr lang="en-US" sz="1600" dirty="0">
                <a:solidFill>
                  <a:schemeClr val="tx1"/>
                </a:solidFill>
              </a:rPr>
              <a:t>electronic circuits transmitting these binary ones and zeros over an electrical wire is just a matter of “switching” an electrical voltage ON and OFF (five volts = 1, zero volts = 0).</a:t>
            </a:r>
            <a:r>
              <a:rPr lang="en-US" sz="1600" dirty="0" smtClean="0">
                <a:solidFill>
                  <a:schemeClr val="tx1"/>
                </a:solidFill>
              </a:rPr>
              <a:t> </a:t>
            </a:r>
          </a:p>
          <a:p>
            <a:pPr lvl="1"/>
            <a:r>
              <a:rPr lang="en-US" sz="1600" dirty="0" smtClean="0">
                <a:solidFill>
                  <a:schemeClr val="tx1"/>
                </a:solidFill>
              </a:rPr>
              <a:t>With </a:t>
            </a:r>
            <a:r>
              <a:rPr lang="en-US" sz="1600" dirty="0">
                <a:solidFill>
                  <a:schemeClr val="tx1"/>
                </a:solidFill>
              </a:rPr>
              <a:t>these two signals most anything can be stored and communicated including the picture on the screen you're looking at right now. But it takes a LOT of these signals running VERY fast! </a:t>
            </a:r>
            <a:br>
              <a:rPr lang="en-US" sz="1600" dirty="0">
                <a:solidFill>
                  <a:schemeClr val="tx1"/>
                </a:solidFill>
              </a:rPr>
            </a:br>
            <a:endParaRPr lang="en-US" sz="1600" dirty="0">
              <a:solidFill>
                <a:schemeClr val="tx1"/>
              </a:solidFill>
            </a:endParaRPr>
          </a:p>
        </p:txBody>
      </p:sp>
      <p:pic>
        <p:nvPicPr>
          <p:cNvPr id="6" name="Picture 5"/>
          <p:cNvPicPr>
            <a:picLocks noChangeAspect="1"/>
          </p:cNvPicPr>
          <p:nvPr/>
        </p:nvPicPr>
        <p:blipFill rotWithShape="1">
          <a:blip r:embed="rId3"/>
          <a:srcRect b="8572"/>
          <a:stretch/>
        </p:blipFill>
        <p:spPr>
          <a:xfrm>
            <a:off x="3810000" y="838200"/>
            <a:ext cx="2971800" cy="1864659"/>
          </a:xfrm>
          <a:prstGeom prst="rect">
            <a:avLst/>
          </a:prstGeom>
        </p:spPr>
      </p:pic>
    </p:spTree>
    <p:extLst>
      <p:ext uri="{BB962C8B-B14F-4D97-AF65-F5344CB8AC3E}">
        <p14:creationId xmlns:p14="http://schemas.microsoft.com/office/powerpoint/2010/main" val="2676739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257800"/>
          </a:xfrm>
        </p:spPr>
        <p:txBody>
          <a:bodyPr/>
          <a:lstStyle/>
          <a:p>
            <a:pPr marL="0" indent="0">
              <a:buNone/>
            </a:pPr>
            <a:r>
              <a:rPr lang="en-US" sz="2200" b="1" dirty="0" smtClean="0">
                <a:solidFill>
                  <a:schemeClr val="tx1"/>
                </a:solidFill>
              </a:rPr>
              <a:t>What Is a Logic Gate?</a:t>
            </a:r>
            <a:endParaRPr lang="en-US" sz="1800" dirty="0" smtClean="0">
              <a:solidFill>
                <a:schemeClr val="tx1"/>
              </a:solidFill>
            </a:endParaRPr>
          </a:p>
          <a:p>
            <a:r>
              <a:rPr lang="en-US" sz="1800" dirty="0" smtClean="0">
                <a:solidFill>
                  <a:schemeClr val="tx1"/>
                </a:solidFill>
              </a:rPr>
              <a:t>A </a:t>
            </a:r>
            <a:r>
              <a:rPr lang="en-US" sz="1800" dirty="0">
                <a:solidFill>
                  <a:schemeClr val="tx1"/>
                </a:solidFill>
              </a:rPr>
              <a:t>logic gate is a device that acts as a building block for digital circuits. They perform basic logical functions that are fundamental to digital circuits. Most electronic devices we use today will have some form of logic gates in them. </a:t>
            </a:r>
            <a:endParaRPr lang="en-US" sz="1800" dirty="0" smtClean="0">
              <a:solidFill>
                <a:schemeClr val="tx1"/>
              </a:solidFill>
            </a:endParaRPr>
          </a:p>
          <a:p>
            <a:r>
              <a:rPr lang="en-US" sz="1800" dirty="0" smtClean="0">
                <a:solidFill>
                  <a:schemeClr val="tx1"/>
                </a:solidFill>
              </a:rPr>
              <a:t>In </a:t>
            </a:r>
            <a:r>
              <a:rPr lang="en-US" sz="1800" dirty="0">
                <a:solidFill>
                  <a:schemeClr val="tx1"/>
                </a:solidFill>
              </a:rPr>
              <a:t>a circuit, logic gates work based on a combination of digital signals coming from its inputs. Most logic gates have two inputs and one output, and they are based on Boolean algebra. At any given moment, every terminal is in one of the two binary conditions: true or false. False represents 0, and true represents 1.</a:t>
            </a:r>
          </a:p>
          <a:p>
            <a:r>
              <a:rPr lang="en-US" sz="1800" dirty="0">
                <a:solidFill>
                  <a:schemeClr val="tx1"/>
                </a:solidFill>
              </a:rPr>
              <a:t>Depending on the type of logic gate being used and the combination of inputs, the binary output will differ. A logic gate can be thought of like a light switch, where in one position the output is off (0), and in another, it is on (1). Logic gates are commonly used in integrated circuits (IC</a:t>
            </a:r>
            <a:r>
              <a:rPr lang="en-US" sz="1800" dirty="0" smtClean="0">
                <a:solidFill>
                  <a:schemeClr val="tx1"/>
                </a:solidFill>
              </a:rPr>
              <a:t>).</a:t>
            </a:r>
          </a:p>
          <a:p>
            <a:r>
              <a:rPr lang="en-US" sz="1800" dirty="0">
                <a:solidFill>
                  <a:schemeClr val="tx1"/>
                </a:solidFill>
              </a:rPr>
              <a:t>There are seven basic logic gates: AND, OR, XOR, NOT, NAND, NOR and XNOR.</a:t>
            </a:r>
          </a:p>
        </p:txBody>
      </p:sp>
    </p:spTree>
    <p:extLst>
      <p:ext uri="{BB962C8B-B14F-4D97-AF65-F5344CB8AC3E}">
        <p14:creationId xmlns:p14="http://schemas.microsoft.com/office/powerpoint/2010/main" val="2553212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2743200"/>
          </a:xfrm>
        </p:spPr>
        <p:txBody>
          <a:bodyPr/>
          <a:lstStyle/>
          <a:p>
            <a:pPr marL="0" indent="0">
              <a:buNone/>
            </a:pPr>
            <a:r>
              <a:rPr lang="en-US" sz="2200" b="1" dirty="0" smtClean="0">
                <a:solidFill>
                  <a:schemeClr val="tx1"/>
                </a:solidFill>
              </a:rPr>
              <a:t>The AND Gate</a:t>
            </a:r>
            <a:endParaRPr lang="en-US" sz="1800" dirty="0" smtClean="0">
              <a:solidFill>
                <a:schemeClr val="tx1"/>
              </a:solidFill>
            </a:endParaRPr>
          </a:p>
          <a:p>
            <a:r>
              <a:rPr lang="en-US" sz="1800" dirty="0" smtClean="0">
                <a:solidFill>
                  <a:schemeClr val="tx1"/>
                </a:solidFill>
              </a:rPr>
              <a:t>The </a:t>
            </a:r>
            <a:r>
              <a:rPr lang="en-US" sz="1800" dirty="0">
                <a:solidFill>
                  <a:schemeClr val="tx1"/>
                </a:solidFill>
              </a:rPr>
              <a:t>AND gate is named so because, if 0 is false and 1 is true, the gate acts in the same way as the logical "and" operator. </a:t>
            </a:r>
            <a:endParaRPr lang="en-US" sz="1800" dirty="0" smtClean="0">
              <a:solidFill>
                <a:schemeClr val="tx1"/>
              </a:solidFill>
            </a:endParaRPr>
          </a:p>
          <a:p>
            <a:r>
              <a:rPr lang="en-US" sz="1800" dirty="0" smtClean="0">
                <a:solidFill>
                  <a:schemeClr val="tx1"/>
                </a:solidFill>
              </a:rPr>
              <a:t>The </a:t>
            </a:r>
            <a:r>
              <a:rPr lang="en-US" sz="1800" dirty="0">
                <a:solidFill>
                  <a:schemeClr val="tx1"/>
                </a:solidFill>
              </a:rPr>
              <a:t>following illustration and table show the circuit symbol and logic combinations for an AND gate. (In the symbol, the input terminals are on the left, and the output terminal is on the right.) The output is "true" when both inputs are "true." Otherwise, the output is "false." In other words, the output is 1 only when both inputs are 1.</a:t>
            </a:r>
            <a:endParaRPr lang="en-US" sz="1800" dirty="0" smtClean="0">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346" t="7262" r="9877" b="12854"/>
          <a:stretch/>
        </p:blipFill>
        <p:spPr>
          <a:xfrm>
            <a:off x="2286000" y="3902044"/>
            <a:ext cx="6400800" cy="2235200"/>
          </a:xfrm>
          <a:prstGeom prst="rect">
            <a:avLst/>
          </a:prstGeom>
        </p:spPr>
      </p:pic>
    </p:spTree>
    <p:extLst>
      <p:ext uri="{BB962C8B-B14F-4D97-AF65-F5344CB8AC3E}">
        <p14:creationId xmlns:p14="http://schemas.microsoft.com/office/powerpoint/2010/main" val="4101594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The OR </a:t>
            </a:r>
            <a:r>
              <a:rPr lang="en-US" sz="2200" b="1" dirty="0" smtClean="0">
                <a:solidFill>
                  <a:schemeClr val="tx1"/>
                </a:solidFill>
              </a:rPr>
              <a:t>Gate</a:t>
            </a:r>
          </a:p>
          <a:p>
            <a:r>
              <a:rPr lang="en-US" sz="1800" dirty="0">
                <a:solidFill>
                  <a:schemeClr val="tx1"/>
                </a:solidFill>
              </a:rPr>
              <a:t>The OR gate gets its name from behaving like the logical inclusive "or." The output is true if one or both of the inputs are true. If both inputs are false, then the output is false. In other words, for the output to be 1, at least one input must be 1.</a:t>
            </a:r>
            <a:endParaRPr lang="en-US" sz="1800" b="1" dirty="0">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500" t="8332" r="11666" b="13236"/>
          <a:stretch/>
        </p:blipFill>
        <p:spPr>
          <a:xfrm>
            <a:off x="2219324" y="2895600"/>
            <a:ext cx="6553200" cy="2304422"/>
          </a:xfrm>
          <a:prstGeom prst="rect">
            <a:avLst/>
          </a:prstGeom>
        </p:spPr>
      </p:pic>
    </p:spTree>
    <p:extLst>
      <p:ext uri="{BB962C8B-B14F-4D97-AF65-F5344CB8AC3E}">
        <p14:creationId xmlns:p14="http://schemas.microsoft.com/office/powerpoint/2010/main" val="19223641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smtClean="0">
                <a:solidFill>
                  <a:schemeClr val="tx1"/>
                </a:solidFill>
              </a:rPr>
              <a:t>The XOR Gate</a:t>
            </a:r>
          </a:p>
          <a:p>
            <a:r>
              <a:rPr lang="en-US" sz="1800" dirty="0" smtClean="0">
                <a:solidFill>
                  <a:schemeClr val="tx1"/>
                </a:solidFill>
              </a:rPr>
              <a:t>The </a:t>
            </a:r>
            <a:r>
              <a:rPr lang="en-US" sz="1800" dirty="0">
                <a:solidFill>
                  <a:schemeClr val="tx1"/>
                </a:solidFill>
              </a:rPr>
              <a:t>XOR (exclusive-OR) gate acts in the same way as the logical "either/or." The output is true if either, but not both, of the inputs are true. The output is false if both inputs are "false" or if both inputs are true. Similarly, the output is 1 if the inputs are different but 0 if the inputs are the same.</a:t>
            </a:r>
          </a:p>
          <a:p>
            <a:endParaRPr lang="en-US" sz="2000"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8332" r="11666" b="13236"/>
          <a:stretch/>
        </p:blipFill>
        <p:spPr>
          <a:xfrm>
            <a:off x="2143124" y="3200400"/>
            <a:ext cx="6629400" cy="2331218"/>
          </a:xfrm>
          <a:prstGeom prst="rect">
            <a:avLst/>
          </a:prstGeom>
        </p:spPr>
      </p:pic>
    </p:spTree>
    <p:extLst>
      <p:ext uri="{BB962C8B-B14F-4D97-AF65-F5344CB8AC3E}">
        <p14:creationId xmlns:p14="http://schemas.microsoft.com/office/powerpoint/2010/main" val="345585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smtClean="0">
                <a:solidFill>
                  <a:schemeClr val="tx1"/>
                </a:solidFill>
              </a:rPr>
              <a:t>The NOT Gate</a:t>
            </a:r>
          </a:p>
          <a:p>
            <a:r>
              <a:rPr lang="en-US" sz="1800" dirty="0" smtClean="0">
                <a:solidFill>
                  <a:schemeClr val="tx1"/>
                </a:solidFill>
              </a:rPr>
              <a:t>A </a:t>
            </a:r>
            <a:r>
              <a:rPr lang="en-US" sz="1800" dirty="0">
                <a:solidFill>
                  <a:schemeClr val="tx1"/>
                </a:solidFill>
              </a:rPr>
              <a:t>logical inverter, sometimes called a NOT gate to differentiate it from other types of electronic inverter devices, has only one input. A NOT gate reverses the logic state. If the input is 1, then the output is 0. If the input is 0, then the output is 1.</a:t>
            </a:r>
            <a:endParaRPr lang="en-US" sz="1800"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10000" r="16667" b="16666"/>
          <a:stretch/>
        </p:blipFill>
        <p:spPr>
          <a:xfrm>
            <a:off x="2209800" y="2971800"/>
            <a:ext cx="6477000" cy="1676400"/>
          </a:xfrm>
          <a:prstGeom prst="rect">
            <a:avLst/>
          </a:prstGeom>
        </p:spPr>
      </p:pic>
    </p:spTree>
    <p:extLst>
      <p:ext uri="{BB962C8B-B14F-4D97-AF65-F5344CB8AC3E}">
        <p14:creationId xmlns:p14="http://schemas.microsoft.com/office/powerpoint/2010/main" val="83203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1063" y="193944"/>
            <a:ext cx="6943725" cy="715962"/>
          </a:xfrm>
        </p:spPr>
        <p:txBody>
          <a:bodyPr/>
          <a:lstStyle/>
          <a:p>
            <a:r>
              <a:rPr lang="en-US" sz="4000" dirty="0">
                <a:solidFill>
                  <a:schemeClr val="tx1"/>
                </a:solidFill>
              </a:rPr>
              <a:t>Voltage</a:t>
            </a:r>
          </a:p>
        </p:txBody>
      </p:sp>
      <p:sp>
        <p:nvSpPr>
          <p:cNvPr id="3" name="Content Placeholder 2"/>
          <p:cNvSpPr>
            <a:spLocks noGrp="1"/>
          </p:cNvSpPr>
          <p:nvPr>
            <p:ph idx="1"/>
          </p:nvPr>
        </p:nvSpPr>
        <p:spPr>
          <a:xfrm>
            <a:off x="2198040" y="1066800"/>
            <a:ext cx="6781801" cy="2484438"/>
          </a:xfrm>
        </p:spPr>
        <p:txBody>
          <a:bodyPr/>
          <a:lstStyle/>
          <a:p>
            <a:r>
              <a:rPr lang="en-US" sz="1800" dirty="0">
                <a:solidFill>
                  <a:schemeClr val="tx1"/>
                </a:solidFill>
              </a:rPr>
              <a:t>We define voltage as the amount of potential energy between two points on a circuit. One point has more charge than another. This difference in charge between the two points is called voltage. </a:t>
            </a:r>
          </a:p>
          <a:p>
            <a:r>
              <a:rPr lang="en-US" sz="1800" dirty="0">
                <a:solidFill>
                  <a:schemeClr val="tx1"/>
                </a:solidFill>
              </a:rPr>
              <a:t>The unit "volt" is named after the Italian physicist Alessandro Volta who invented what is considered the first chemical battery. Voltage is represented in equations and schematics by the letter "V".</a:t>
            </a:r>
          </a:p>
          <a:p>
            <a:endParaRPr lang="en-US" sz="180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620" y="3657600"/>
            <a:ext cx="6534499" cy="2895600"/>
          </a:xfrm>
          <a:prstGeom prst="rect">
            <a:avLst/>
          </a:prstGeom>
        </p:spPr>
      </p:pic>
    </p:spTree>
    <p:extLst>
      <p:ext uri="{BB962C8B-B14F-4D97-AF65-F5344CB8AC3E}">
        <p14:creationId xmlns:p14="http://schemas.microsoft.com/office/powerpoint/2010/main" val="3693908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The </a:t>
            </a:r>
            <a:r>
              <a:rPr lang="en-US" sz="2200" b="1" dirty="0" smtClean="0">
                <a:solidFill>
                  <a:schemeClr val="tx1"/>
                </a:solidFill>
              </a:rPr>
              <a:t>NAND Gate</a:t>
            </a:r>
          </a:p>
          <a:p>
            <a:r>
              <a:rPr lang="en-US" sz="1800" dirty="0">
                <a:solidFill>
                  <a:schemeClr val="tx1"/>
                </a:solidFill>
              </a:rPr>
              <a:t>The NAND (Negated AND) gate operates as an AND gate followed by a NOT gate. It acts in the manner of the logical operation "and" followed by negation. The output is false if both inputs are true. Otherwise, the output is true. Another way to visualize it is that a NAND gate inverts the output of an AND gate. The NAND gate symbol is an AND gate with the circle of a NOT gate at the output.</a:t>
            </a:r>
            <a:endParaRPr lang="en-US" sz="1800" b="1"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8332" r="11666" b="13236"/>
          <a:stretch/>
        </p:blipFill>
        <p:spPr>
          <a:xfrm>
            <a:off x="2172077" y="3695700"/>
            <a:ext cx="6600447" cy="2321036"/>
          </a:xfrm>
          <a:prstGeom prst="rect">
            <a:avLst/>
          </a:prstGeom>
        </p:spPr>
      </p:pic>
    </p:spTree>
    <p:extLst>
      <p:ext uri="{BB962C8B-B14F-4D97-AF65-F5344CB8AC3E}">
        <p14:creationId xmlns:p14="http://schemas.microsoft.com/office/powerpoint/2010/main" val="2572374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The </a:t>
            </a:r>
            <a:r>
              <a:rPr lang="en-US" sz="2200" b="1" dirty="0" smtClean="0">
                <a:solidFill>
                  <a:schemeClr val="tx1"/>
                </a:solidFill>
              </a:rPr>
              <a:t>NOR Gate</a:t>
            </a:r>
          </a:p>
          <a:p>
            <a:r>
              <a:rPr lang="en-US" sz="1800" dirty="0">
                <a:solidFill>
                  <a:schemeClr val="tx1"/>
                </a:solidFill>
              </a:rPr>
              <a:t>The NOR (NOT OR) gate is a combination OR gate followed by an inverter. Its output is true if both inputs are false. Otherwise, the output is false.</a:t>
            </a:r>
            <a:endParaRPr lang="en-US" sz="1800" b="1"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8332" r="11666" b="13236"/>
          <a:stretch/>
        </p:blipFill>
        <p:spPr>
          <a:xfrm>
            <a:off x="2187166" y="2590800"/>
            <a:ext cx="6585358" cy="2315730"/>
          </a:xfrm>
          <a:prstGeom prst="rect">
            <a:avLst/>
          </a:prstGeom>
        </p:spPr>
      </p:pic>
    </p:spTree>
    <p:extLst>
      <p:ext uri="{BB962C8B-B14F-4D97-AF65-F5344CB8AC3E}">
        <p14:creationId xmlns:p14="http://schemas.microsoft.com/office/powerpoint/2010/main" val="2072379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The </a:t>
            </a:r>
            <a:r>
              <a:rPr lang="en-US" sz="2200" b="1" dirty="0" smtClean="0">
                <a:solidFill>
                  <a:schemeClr val="tx1"/>
                </a:solidFill>
              </a:rPr>
              <a:t>XNOR Gate</a:t>
            </a:r>
          </a:p>
          <a:p>
            <a:r>
              <a:rPr lang="en-US" sz="1800" dirty="0">
                <a:solidFill>
                  <a:schemeClr val="tx1"/>
                </a:solidFill>
              </a:rPr>
              <a:t>The XNOR (exclusive-NOR) gate is a combination of an XOR gate followed by an inverter. Its output is true if the inputs are the same and false if the inputs are different.</a:t>
            </a:r>
            <a:endParaRPr lang="en-US" sz="1800" b="1"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8332" r="11666" b="10785"/>
          <a:stretch/>
        </p:blipFill>
        <p:spPr>
          <a:xfrm>
            <a:off x="2209800" y="2743200"/>
            <a:ext cx="6477000" cy="2348802"/>
          </a:xfrm>
          <a:prstGeom prst="rect">
            <a:avLst/>
          </a:prstGeom>
        </p:spPr>
      </p:pic>
    </p:spTree>
    <p:extLst>
      <p:ext uri="{BB962C8B-B14F-4D97-AF65-F5344CB8AC3E}">
        <p14:creationId xmlns:p14="http://schemas.microsoft.com/office/powerpoint/2010/main" val="5039955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257800"/>
          </a:xfrm>
        </p:spPr>
        <p:txBody>
          <a:bodyPr/>
          <a:lstStyle/>
          <a:p>
            <a:pPr marL="0" indent="0">
              <a:buNone/>
            </a:pPr>
            <a:r>
              <a:rPr lang="en-US" sz="2200" b="1" dirty="0" smtClean="0">
                <a:solidFill>
                  <a:schemeClr val="tx1"/>
                </a:solidFill>
              </a:rPr>
              <a:t>Composition of Logic Gates</a:t>
            </a:r>
          </a:p>
          <a:p>
            <a:r>
              <a:rPr lang="en-US" sz="1800" dirty="0" smtClean="0">
                <a:solidFill>
                  <a:schemeClr val="tx1"/>
                </a:solidFill>
              </a:rPr>
              <a:t>On </a:t>
            </a:r>
            <a:r>
              <a:rPr lang="en-US" sz="1800" dirty="0">
                <a:solidFill>
                  <a:schemeClr val="tx1"/>
                </a:solidFill>
              </a:rPr>
              <a:t>or </a:t>
            </a:r>
            <a:r>
              <a:rPr lang="en-US" sz="1800" dirty="0" smtClean="0">
                <a:solidFill>
                  <a:schemeClr val="tx1"/>
                </a:solidFill>
              </a:rPr>
              <a:t>off </a:t>
            </a:r>
            <a:r>
              <a:rPr lang="en-US" sz="1800" dirty="0">
                <a:solidFill>
                  <a:schemeClr val="tx1"/>
                </a:solidFill>
              </a:rPr>
              <a:t>binary conditions are represented by different voltage levels. The logic state of a terminal can, and generally does, change as the circuit processes data. In most logic gates, the </a:t>
            </a:r>
            <a:r>
              <a:rPr lang="en-US" sz="1800" dirty="0" smtClean="0">
                <a:solidFill>
                  <a:schemeClr val="tx1"/>
                </a:solidFill>
              </a:rPr>
              <a:t>off (low) </a:t>
            </a:r>
            <a:r>
              <a:rPr lang="en-US" sz="1800" dirty="0">
                <a:solidFill>
                  <a:schemeClr val="tx1"/>
                </a:solidFill>
              </a:rPr>
              <a:t>state is approximately zero volts (0 V), while the </a:t>
            </a:r>
            <a:r>
              <a:rPr lang="en-US" sz="1800" dirty="0" smtClean="0">
                <a:solidFill>
                  <a:schemeClr val="tx1"/>
                </a:solidFill>
              </a:rPr>
              <a:t>on (high) </a:t>
            </a:r>
            <a:r>
              <a:rPr lang="en-US" sz="1800" dirty="0">
                <a:solidFill>
                  <a:schemeClr val="tx1"/>
                </a:solidFill>
              </a:rPr>
              <a:t>state is approximately five volts positive (+5 V).</a:t>
            </a:r>
          </a:p>
          <a:p>
            <a:r>
              <a:rPr lang="en-US" sz="1800" dirty="0">
                <a:solidFill>
                  <a:schemeClr val="tx1"/>
                </a:solidFill>
              </a:rPr>
              <a:t>Logic gates can be made of resistors, transistors or </a:t>
            </a:r>
            <a:r>
              <a:rPr lang="en-US" sz="1800" dirty="0" smtClean="0">
                <a:solidFill>
                  <a:schemeClr val="tx1"/>
                </a:solidFill>
              </a:rPr>
              <a:t>diodes wired </a:t>
            </a:r>
            <a:r>
              <a:rPr lang="en-US" sz="1800" dirty="0">
                <a:solidFill>
                  <a:schemeClr val="tx1"/>
                </a:solidFill>
              </a:rPr>
              <a:t>together in specific configurations to ensure they transform the inputs in expected ways. </a:t>
            </a:r>
            <a:endParaRPr lang="en-US" sz="1800" dirty="0" smtClean="0">
              <a:solidFill>
                <a:schemeClr val="tx1"/>
              </a:solidFill>
            </a:endParaRPr>
          </a:p>
          <a:p>
            <a:pPr lvl="1"/>
            <a:r>
              <a:rPr lang="en-US" sz="1600" dirty="0" smtClean="0">
                <a:solidFill>
                  <a:schemeClr val="tx1"/>
                </a:solidFill>
              </a:rPr>
              <a:t>Resistors are </a:t>
            </a:r>
            <a:r>
              <a:rPr lang="en-US" sz="1600" dirty="0">
                <a:solidFill>
                  <a:schemeClr val="tx1"/>
                </a:solidFill>
              </a:rPr>
              <a:t>commonly </a:t>
            </a:r>
            <a:r>
              <a:rPr lang="en-US" sz="1600" dirty="0" smtClean="0">
                <a:solidFill>
                  <a:schemeClr val="tx1"/>
                </a:solidFill>
              </a:rPr>
              <a:t>used </a:t>
            </a:r>
            <a:r>
              <a:rPr lang="en-US" sz="1600" dirty="0">
                <a:solidFill>
                  <a:schemeClr val="tx1"/>
                </a:solidFill>
              </a:rPr>
              <a:t>as a pull-up or pull-down resistor. Pull-up and pull-down resistors are used when there are any unused logic gate inputs to connect to a logic level 1 or 0. This prevents any false switching of the gate. Pull-up resistors are connected to </a:t>
            </a:r>
            <a:r>
              <a:rPr lang="en-US" sz="1600" dirty="0" err="1" smtClean="0">
                <a:solidFill>
                  <a:schemeClr val="tx1"/>
                </a:solidFill>
              </a:rPr>
              <a:t>Vcc</a:t>
            </a:r>
            <a:r>
              <a:rPr lang="en-US" sz="1600" dirty="0" smtClean="0">
                <a:solidFill>
                  <a:schemeClr val="tx1"/>
                </a:solidFill>
              </a:rPr>
              <a:t> (+</a:t>
            </a:r>
            <a:r>
              <a:rPr lang="en-US" sz="1600" dirty="0">
                <a:solidFill>
                  <a:schemeClr val="tx1"/>
                </a:solidFill>
              </a:rPr>
              <a:t>5 V), and pull-down resistors are connected to ground (0 V).</a:t>
            </a:r>
          </a:p>
          <a:p>
            <a:pPr lvl="1"/>
            <a:r>
              <a:rPr lang="en-US" sz="1600" dirty="0" smtClean="0">
                <a:solidFill>
                  <a:schemeClr val="tx1"/>
                </a:solidFill>
              </a:rPr>
              <a:t>Transistors </a:t>
            </a:r>
            <a:r>
              <a:rPr lang="en-US" sz="1600" dirty="0">
                <a:solidFill>
                  <a:schemeClr val="tx1"/>
                </a:solidFill>
              </a:rPr>
              <a:t>provide switching -- turning on or off in response to input </a:t>
            </a:r>
            <a:r>
              <a:rPr lang="en-US" sz="1600" dirty="0" smtClean="0">
                <a:solidFill>
                  <a:schemeClr val="tx1"/>
                </a:solidFill>
              </a:rPr>
              <a:t>signals.</a:t>
            </a:r>
          </a:p>
          <a:p>
            <a:pPr lvl="1"/>
            <a:r>
              <a:rPr lang="en-US" sz="1600" dirty="0" smtClean="0">
                <a:solidFill>
                  <a:schemeClr val="tx1"/>
                </a:solidFill>
              </a:rPr>
              <a:t>Diodes </a:t>
            </a:r>
            <a:r>
              <a:rPr lang="en-US" sz="1600" dirty="0">
                <a:solidFill>
                  <a:schemeClr val="tx1"/>
                </a:solidFill>
              </a:rPr>
              <a:t>ensure current flows in only one direction to stabilize the circuit.</a:t>
            </a:r>
          </a:p>
        </p:txBody>
      </p:sp>
    </p:spTree>
    <p:extLst>
      <p:ext uri="{BB962C8B-B14F-4D97-AF65-F5344CB8AC3E}">
        <p14:creationId xmlns:p14="http://schemas.microsoft.com/office/powerpoint/2010/main" val="9753295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The Principles of Digital Techniques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486400"/>
          </a:xfrm>
        </p:spPr>
        <p:txBody>
          <a:bodyPr/>
          <a:lstStyle/>
          <a:p>
            <a:pPr marL="0" indent="0">
              <a:buNone/>
            </a:pPr>
            <a:r>
              <a:rPr lang="en-US" sz="2200" b="1" dirty="0">
                <a:solidFill>
                  <a:schemeClr val="tx1"/>
                </a:solidFill>
              </a:rPr>
              <a:t>What are electronic chips?</a:t>
            </a:r>
            <a:r>
              <a:rPr lang="en-US" sz="2200" dirty="0">
                <a:solidFill>
                  <a:schemeClr val="tx1"/>
                </a:solidFill>
              </a:rPr>
              <a:t> </a:t>
            </a:r>
            <a:endParaRPr lang="en-US" sz="2200" dirty="0" smtClean="0">
              <a:solidFill>
                <a:schemeClr val="tx1"/>
              </a:solidFill>
            </a:endParaRPr>
          </a:p>
          <a:p>
            <a:r>
              <a:rPr lang="en-US" sz="1800" dirty="0" smtClean="0">
                <a:solidFill>
                  <a:schemeClr val="tx1"/>
                </a:solidFill>
              </a:rPr>
              <a:t>Electronic </a:t>
            </a:r>
            <a:r>
              <a:rPr lang="en-US" sz="1800" dirty="0">
                <a:solidFill>
                  <a:schemeClr val="tx1"/>
                </a:solidFill>
              </a:rPr>
              <a:t>chips are a whole bunch of electronic gates put into one small area. These chips can have millions and millions of gates in order to do all sorts of complex stuff. There are chips that do graphics for your computer screen, chips that have lots of memory for saving data, and chips that run programs like your computer's CPU. To make electronic chips, special materials called semiconductors are used together with expensive precision equipment. Hundreds of engineers may spend years just to design and invent one complex electronic chip</a:t>
            </a:r>
            <a:r>
              <a:rPr lang="en-US" sz="1800" dirty="0" smtClean="0">
                <a:solidFill>
                  <a:schemeClr val="tx1"/>
                </a:solidFill>
              </a:rPr>
              <a:t>.</a:t>
            </a: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pPr marL="0" indent="0" algn="ctr">
              <a:buNone/>
            </a:pPr>
            <a:r>
              <a:rPr lang="en-US" sz="1800" b="1" dirty="0">
                <a:solidFill>
                  <a:schemeClr val="tx1"/>
                </a:solidFill>
              </a:rPr>
              <a:t>Integrated Circuit computer chip called a CPU</a:t>
            </a:r>
            <a:r>
              <a:rPr lang="en-US" sz="1800" dirty="0" smtClean="0">
                <a:solidFill>
                  <a:schemeClr val="tx1"/>
                </a:solidFill>
              </a:rPr>
              <a:t> </a:t>
            </a:r>
            <a:endParaRPr lang="en-US" sz="1800" dirty="0">
              <a:solidFill>
                <a:schemeClr val="tx1"/>
              </a:solidFill>
            </a:endParaRPr>
          </a:p>
        </p:txBody>
      </p:sp>
      <p:pic>
        <p:nvPicPr>
          <p:cNvPr id="5" name="Picture 4"/>
          <p:cNvPicPr>
            <a:picLocks noChangeAspect="1"/>
          </p:cNvPicPr>
          <p:nvPr/>
        </p:nvPicPr>
        <p:blipFill rotWithShape="1">
          <a:blip r:embed="rId3"/>
          <a:srcRect t="15640"/>
          <a:stretch/>
        </p:blipFill>
        <p:spPr>
          <a:xfrm>
            <a:off x="2709861" y="4546254"/>
            <a:ext cx="2590800" cy="1320108"/>
          </a:xfrm>
          <a:prstGeom prst="rect">
            <a:avLst/>
          </a:prstGeom>
        </p:spPr>
      </p:pic>
      <p:pic>
        <p:nvPicPr>
          <p:cNvPr id="6" name="Picture 5"/>
          <p:cNvPicPr>
            <a:picLocks noChangeAspect="1"/>
          </p:cNvPicPr>
          <p:nvPr/>
        </p:nvPicPr>
        <p:blipFill>
          <a:blip r:embed="rId4"/>
          <a:stretch>
            <a:fillRect/>
          </a:stretch>
        </p:blipFill>
        <p:spPr>
          <a:xfrm>
            <a:off x="5715000" y="4520508"/>
            <a:ext cx="1581095" cy="1371600"/>
          </a:xfrm>
          <a:prstGeom prst="rect">
            <a:avLst/>
          </a:prstGeom>
        </p:spPr>
      </p:pic>
    </p:spTree>
    <p:extLst>
      <p:ext uri="{BB962C8B-B14F-4D97-AF65-F5344CB8AC3E}">
        <p14:creationId xmlns:p14="http://schemas.microsoft.com/office/powerpoint/2010/main" val="41291589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The Principles of Digital Techniques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Where </a:t>
            </a:r>
            <a:r>
              <a:rPr lang="en-US" sz="2200" b="1" dirty="0" smtClean="0">
                <a:solidFill>
                  <a:schemeClr val="tx1"/>
                </a:solidFill>
              </a:rPr>
              <a:t>Are Integrated Circuits Used</a:t>
            </a:r>
            <a:r>
              <a:rPr lang="en-US" sz="2200" b="1" dirty="0">
                <a:solidFill>
                  <a:schemeClr val="tx1"/>
                </a:solidFill>
              </a:rPr>
              <a:t>?</a:t>
            </a:r>
            <a:r>
              <a:rPr lang="en-US" sz="2200" dirty="0">
                <a:solidFill>
                  <a:schemeClr val="tx1"/>
                </a:solidFill>
              </a:rPr>
              <a:t> </a:t>
            </a:r>
            <a:endParaRPr lang="en-US" sz="2200" dirty="0" smtClean="0">
              <a:solidFill>
                <a:schemeClr val="tx1"/>
              </a:solidFill>
            </a:endParaRPr>
          </a:p>
          <a:p>
            <a:r>
              <a:rPr lang="en-US" sz="1800" dirty="0" smtClean="0">
                <a:solidFill>
                  <a:schemeClr val="tx1"/>
                </a:solidFill>
              </a:rPr>
              <a:t>Integrated Circuits are </a:t>
            </a:r>
            <a:r>
              <a:rPr lang="en-US" sz="1800" dirty="0">
                <a:solidFill>
                  <a:schemeClr val="tx1"/>
                </a:solidFill>
              </a:rPr>
              <a:t>used throughout the world including in computers, iPods, video games, televisions, cameras, cell phones, and cars. </a:t>
            </a:r>
            <a:endParaRPr lang="en-US" sz="1800" dirty="0" smtClean="0">
              <a:solidFill>
                <a:schemeClr val="tx1"/>
              </a:solidFill>
            </a:endParaRPr>
          </a:p>
          <a:p>
            <a:r>
              <a:rPr lang="en-US" sz="1800" dirty="0" smtClean="0">
                <a:solidFill>
                  <a:schemeClr val="tx1"/>
                </a:solidFill>
              </a:rPr>
              <a:t>Although </a:t>
            </a:r>
            <a:r>
              <a:rPr lang="en-US" sz="1800" dirty="0">
                <a:solidFill>
                  <a:schemeClr val="tx1"/>
                </a:solidFill>
              </a:rPr>
              <a:t>digital electronics are a relatively new invention in the world, most of us could hardly imagine a world without them. </a:t>
            </a:r>
            <a:endParaRPr lang="en-US" sz="1800" dirty="0">
              <a:solidFill>
                <a:schemeClr val="tx1"/>
              </a:solidFill>
            </a:endParaRPr>
          </a:p>
        </p:txBody>
      </p:sp>
      <p:pic>
        <p:nvPicPr>
          <p:cNvPr id="5" name="Picture 4"/>
          <p:cNvPicPr>
            <a:picLocks noChangeAspect="1"/>
          </p:cNvPicPr>
          <p:nvPr/>
        </p:nvPicPr>
        <p:blipFill>
          <a:blip r:embed="rId3"/>
          <a:stretch>
            <a:fillRect/>
          </a:stretch>
        </p:blipFill>
        <p:spPr>
          <a:xfrm>
            <a:off x="5707035" y="3137472"/>
            <a:ext cx="2759129" cy="189172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396" r="4849" b="9297"/>
          <a:stretch/>
        </p:blipFill>
        <p:spPr>
          <a:xfrm>
            <a:off x="2139057" y="4770077"/>
            <a:ext cx="3276600" cy="1905000"/>
          </a:xfrm>
          <a:prstGeom prst="rect">
            <a:avLst/>
          </a:prstGeom>
        </p:spPr>
      </p:pic>
      <p:pic>
        <p:nvPicPr>
          <p:cNvPr id="8" name="Picture 7"/>
          <p:cNvPicPr>
            <a:picLocks noChangeAspect="1"/>
          </p:cNvPicPr>
          <p:nvPr/>
        </p:nvPicPr>
        <p:blipFill rotWithShape="1">
          <a:blip r:embed="rId5"/>
          <a:srcRect t="12222" b="21111"/>
          <a:stretch/>
        </p:blipFill>
        <p:spPr>
          <a:xfrm>
            <a:off x="5725915" y="5029200"/>
            <a:ext cx="2590800" cy="1727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3180516"/>
            <a:ext cx="2479542" cy="1417277"/>
          </a:xfrm>
          <a:prstGeom prst="rect">
            <a:avLst/>
          </a:prstGeom>
        </p:spPr>
      </p:pic>
    </p:spTree>
    <p:extLst>
      <p:ext uri="{BB962C8B-B14F-4D97-AF65-F5344CB8AC3E}">
        <p14:creationId xmlns:p14="http://schemas.microsoft.com/office/powerpoint/2010/main" val="820194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Electronics and Audio Applications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r>
              <a:rPr lang="en-US" sz="2000" dirty="0" smtClean="0">
                <a:solidFill>
                  <a:schemeClr val="tx1"/>
                </a:solidFill>
              </a:rPr>
              <a:t>The field of audio deals with frequencies that are within the range of human hearing. A person with good ears can hear frequencies between 15 and 20,000 Hz. These extremes are considered the limits of the audio-frequency range. Audio equipment is used to produce, record, amplify, or reproduce frequencies in this range.</a:t>
            </a:r>
          </a:p>
          <a:p>
            <a:r>
              <a:rPr lang="en-US" sz="2000" dirty="0" smtClean="0">
                <a:solidFill>
                  <a:schemeClr val="tx1"/>
                </a:solidFill>
              </a:rPr>
              <a:t>Most audio equipment falls in one of these categories:</a:t>
            </a:r>
          </a:p>
          <a:p>
            <a:pPr lvl="1"/>
            <a:r>
              <a:rPr lang="en-US" sz="1600" dirty="0" smtClean="0">
                <a:solidFill>
                  <a:schemeClr val="tx1"/>
                </a:solidFill>
              </a:rPr>
              <a:t>Hi-fi Stereo Field: CD and DVD players faithfully reproduce any sound within the audio range.</a:t>
            </a:r>
          </a:p>
          <a:p>
            <a:pPr lvl="1"/>
            <a:r>
              <a:rPr lang="en-US" sz="1600" dirty="0" smtClean="0">
                <a:solidFill>
                  <a:schemeClr val="tx1"/>
                </a:solidFill>
              </a:rPr>
              <a:t>The Spoken Word: The human voice covers a narrow frequency range (about 100 to 3,000 Hz) so the frequency response of public address systems and intercoms do not need to cover the entire audio range.</a:t>
            </a:r>
          </a:p>
          <a:p>
            <a:pPr lvl="1"/>
            <a:r>
              <a:rPr lang="en-US" sz="1600" dirty="0" smtClean="0">
                <a:solidFill>
                  <a:schemeClr val="tx1"/>
                </a:solidFill>
              </a:rPr>
              <a:t>Musical Instruments: Electronic keyboards, synthesizers, and electric guitars are examples. These instruments produce a wide range of frequencies and can create many special effects.</a:t>
            </a:r>
            <a:endParaRPr lang="en-US" sz="1600" dirty="0">
              <a:solidFill>
                <a:schemeClr val="tx1"/>
              </a:solidFill>
            </a:endParaRPr>
          </a:p>
        </p:txBody>
      </p:sp>
    </p:spTree>
    <p:extLst>
      <p:ext uri="{BB962C8B-B14F-4D97-AF65-F5344CB8AC3E}">
        <p14:creationId xmlns:p14="http://schemas.microsoft.com/office/powerpoint/2010/main" val="315186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8" y="76200"/>
            <a:ext cx="7162801" cy="715962"/>
          </a:xfrm>
        </p:spPr>
        <p:txBody>
          <a:bodyPr/>
          <a:lstStyle/>
          <a:p>
            <a:r>
              <a:rPr lang="en-US" altLang="en-US" sz="3200" dirty="0">
                <a:solidFill>
                  <a:schemeClr val="tx1"/>
                </a:solidFill>
              </a:rPr>
              <a:t>Microprocessor Controlled Counter Kit</a:t>
            </a:r>
          </a:p>
        </p:txBody>
      </p:sp>
      <p:sp>
        <p:nvSpPr>
          <p:cNvPr id="3" name="Content Placeholder 2"/>
          <p:cNvSpPr>
            <a:spLocks noGrp="1"/>
          </p:cNvSpPr>
          <p:nvPr>
            <p:ph sz="half" idx="1"/>
          </p:nvPr>
        </p:nvSpPr>
        <p:spPr>
          <a:xfrm>
            <a:off x="1828798" y="803478"/>
            <a:ext cx="7010402" cy="2015921"/>
          </a:xfrm>
        </p:spPr>
        <p:txBody>
          <a:bodyPr/>
          <a:lstStyle/>
          <a:p>
            <a:r>
              <a:rPr lang="en-US" sz="1900" dirty="0" smtClean="0">
                <a:solidFill>
                  <a:schemeClr val="tx1"/>
                </a:solidFill>
              </a:rPr>
              <a:t>If you want to build a device from scratch, refer to the merit badge </a:t>
            </a:r>
            <a:r>
              <a:rPr lang="en-US" sz="1900" dirty="0" smtClean="0">
                <a:solidFill>
                  <a:schemeClr val="tx1"/>
                </a:solidFill>
              </a:rPr>
              <a:t>pamphlet for a parts list to purchase and step-by-step instructions.</a:t>
            </a:r>
          </a:p>
          <a:p>
            <a:r>
              <a:rPr lang="en-US" sz="1900" dirty="0" smtClean="0">
                <a:solidFill>
                  <a:schemeClr val="tx1"/>
                </a:solidFill>
              </a:rPr>
              <a:t>You may also click </a:t>
            </a:r>
            <a:r>
              <a:rPr lang="en-US" sz="1900" dirty="0" smtClean="0">
                <a:solidFill>
                  <a:schemeClr val="tx1"/>
                </a:solidFill>
              </a:rPr>
              <a:t>on the following link to purchase an </a:t>
            </a:r>
            <a:r>
              <a:rPr lang="en-US" sz="1900" dirty="0">
                <a:solidFill>
                  <a:schemeClr val="tx1"/>
                </a:solidFill>
              </a:rPr>
              <a:t>upgraded version of the </a:t>
            </a:r>
            <a:r>
              <a:rPr lang="en-US" sz="1900" b="1" dirty="0" smtClean="0">
                <a:solidFill>
                  <a:schemeClr val="tx1"/>
                </a:solidFill>
                <a:hlinkClick r:id="rId3"/>
              </a:rPr>
              <a:t>Electronics Merit Badge </a:t>
            </a:r>
            <a:r>
              <a:rPr lang="en-US" sz="1900" b="1" dirty="0" smtClean="0">
                <a:solidFill>
                  <a:schemeClr val="tx1"/>
                </a:solidFill>
                <a:hlinkClick r:id="rId3"/>
              </a:rPr>
              <a:t>Project Kit</a:t>
            </a:r>
            <a:r>
              <a:rPr lang="en-US" sz="1900" b="1" dirty="0" smtClean="0">
                <a:solidFill>
                  <a:schemeClr val="tx1"/>
                </a:solidFill>
              </a:rPr>
              <a:t> </a:t>
            </a:r>
            <a:r>
              <a:rPr lang="en-US" sz="1900" dirty="0" smtClean="0">
                <a:solidFill>
                  <a:schemeClr val="tx1"/>
                </a:solidFill>
              </a:rPr>
              <a:t>used </a:t>
            </a:r>
            <a:r>
              <a:rPr lang="en-US" sz="1900" dirty="0">
                <a:solidFill>
                  <a:schemeClr val="tx1"/>
                </a:solidFill>
              </a:rPr>
              <a:t>at the National Scout </a:t>
            </a:r>
            <a:r>
              <a:rPr lang="en-US" sz="1900" dirty="0" smtClean="0">
                <a:solidFill>
                  <a:schemeClr val="tx1"/>
                </a:solidFill>
              </a:rPr>
              <a:t>Jamboree.</a:t>
            </a:r>
            <a:endParaRPr lang="en-US" sz="1900" dirty="0">
              <a:solidFill>
                <a:schemeClr val="tx1"/>
              </a:solidFill>
            </a:endParaRPr>
          </a:p>
        </p:txBody>
      </p:sp>
      <p:grpSp>
        <p:nvGrpSpPr>
          <p:cNvPr id="8" name="Group 7"/>
          <p:cNvGrpSpPr/>
          <p:nvPr/>
        </p:nvGrpSpPr>
        <p:grpSpPr>
          <a:xfrm>
            <a:off x="2137372" y="2895600"/>
            <a:ext cx="6629116" cy="3549949"/>
            <a:chOff x="2133600" y="2484438"/>
            <a:chExt cx="6629116" cy="354994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256" y="2489719"/>
              <a:ext cx="3169460" cy="31483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2484438"/>
              <a:ext cx="2819400" cy="3148330"/>
            </a:xfrm>
            <a:prstGeom prst="rect">
              <a:avLst/>
            </a:prstGeom>
          </p:spPr>
        </p:pic>
        <p:sp>
          <p:nvSpPr>
            <p:cNvPr id="6" name="TextBox 5"/>
            <p:cNvSpPr txBox="1"/>
            <p:nvPr/>
          </p:nvSpPr>
          <p:spPr>
            <a:xfrm>
              <a:off x="2133600" y="5632768"/>
              <a:ext cx="2819400" cy="400110"/>
            </a:xfrm>
            <a:prstGeom prst="rect">
              <a:avLst/>
            </a:prstGeom>
            <a:noFill/>
          </p:spPr>
          <p:txBody>
            <a:bodyPr wrap="square" rtlCol="0">
              <a:spAutoFit/>
            </a:bodyPr>
            <a:lstStyle/>
            <a:p>
              <a:r>
                <a:rPr lang="en-US" sz="2000" dirty="0" smtClean="0">
                  <a:latin typeface="+mn-lt"/>
                </a:rPr>
                <a:t>Unassembled Kit</a:t>
              </a:r>
              <a:endParaRPr lang="en-US" sz="2000" dirty="0">
                <a:latin typeface="+mn-lt"/>
              </a:endParaRPr>
            </a:p>
          </p:txBody>
        </p:sp>
        <p:sp>
          <p:nvSpPr>
            <p:cNvPr id="7" name="TextBox 6"/>
            <p:cNvSpPr txBox="1"/>
            <p:nvPr/>
          </p:nvSpPr>
          <p:spPr>
            <a:xfrm>
              <a:off x="5593256" y="5634277"/>
              <a:ext cx="3169460" cy="400110"/>
            </a:xfrm>
            <a:prstGeom prst="rect">
              <a:avLst/>
            </a:prstGeom>
            <a:noFill/>
          </p:spPr>
          <p:txBody>
            <a:bodyPr wrap="square" rtlCol="0">
              <a:spAutoFit/>
            </a:bodyPr>
            <a:lstStyle/>
            <a:p>
              <a:r>
                <a:rPr lang="en-US" sz="2000" dirty="0" smtClean="0">
                  <a:latin typeface="+mn-lt"/>
                </a:rPr>
                <a:t>Assembled Kit</a:t>
              </a:r>
              <a:endParaRPr lang="en-US" sz="2000" dirty="0">
                <a:latin typeface="+mn-lt"/>
              </a:endParaRPr>
            </a:p>
          </p:txBody>
        </p:sp>
      </p:grpSp>
    </p:spTree>
    <p:extLst>
      <p:ext uri="{BB962C8B-B14F-4D97-AF65-F5344CB8AC3E}">
        <p14:creationId xmlns:p14="http://schemas.microsoft.com/office/powerpoint/2010/main" val="35015865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946835"/>
            <a:ext cx="7162801" cy="1631216"/>
          </a:xfrm>
          <a:prstGeom prst="rect">
            <a:avLst/>
          </a:prstGeom>
          <a:noFill/>
          <a:ln w="9525">
            <a:noFill/>
            <a:miter lim="800000"/>
            <a:headEnd/>
            <a:tailEnd/>
          </a:ln>
        </p:spPr>
        <p:txBody>
          <a:bodyPr wrap="square">
            <a:spAutoFit/>
          </a:bodyPr>
          <a:lstStyle/>
          <a:p>
            <a:pPr algn="just" eaLnBrk="0" hangingPunct="0"/>
            <a:r>
              <a:rPr lang="en-US" sz="2000" dirty="0"/>
              <a:t>The kit contains a microprocessor that will light 12 LEDs in a diminishing pattern.  </a:t>
            </a:r>
          </a:p>
          <a:p>
            <a:pPr algn="just" eaLnBrk="0" hangingPunct="0"/>
            <a:r>
              <a:rPr lang="en-US" sz="2000" dirty="0" smtClean="0"/>
              <a:t>The </a:t>
            </a:r>
            <a:r>
              <a:rPr lang="en-US" sz="2000" dirty="0"/>
              <a:t>LEDs can be displayed in several different modes, though each mode starts as a fast pattern and slows to a stop.  </a:t>
            </a:r>
          </a:p>
        </p:txBody>
      </p:sp>
      <p:sp>
        <p:nvSpPr>
          <p:cNvPr id="20495" name="Text Box 314"/>
          <p:cNvSpPr txBox="1">
            <a:spLocks noChangeArrowheads="1"/>
          </p:cNvSpPr>
          <p:nvPr/>
        </p:nvSpPr>
        <p:spPr bwMode="auto">
          <a:xfrm>
            <a:off x="1828799" y="173688"/>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grpSp>
        <p:nvGrpSpPr>
          <p:cNvPr id="5" name="Group 4"/>
          <p:cNvGrpSpPr/>
          <p:nvPr/>
        </p:nvGrpSpPr>
        <p:grpSpPr>
          <a:xfrm>
            <a:off x="3420879" y="2585329"/>
            <a:ext cx="3978639" cy="3494102"/>
            <a:chOff x="2438400" y="810652"/>
            <a:chExt cx="3962400" cy="3942686"/>
          </a:xfrm>
        </p:grpSpPr>
        <p:pic>
          <p:nvPicPr>
            <p:cNvPr id="6" name="Picture 2"/>
            <p:cNvPicPr>
              <a:picLocks noChangeAspect="1" noChangeArrowheads="1"/>
            </p:cNvPicPr>
            <p:nvPr/>
          </p:nvPicPr>
          <p:blipFill>
            <a:blip r:embed="rId4" cstate="print"/>
            <a:srcRect/>
            <a:stretch>
              <a:fillRect/>
            </a:stretch>
          </p:blipFill>
          <p:spPr bwMode="auto">
            <a:xfrm>
              <a:off x="2438400" y="810652"/>
              <a:ext cx="3962400" cy="3942686"/>
            </a:xfrm>
            <a:prstGeom prst="rect">
              <a:avLst/>
            </a:prstGeom>
            <a:noFill/>
            <a:ln w="9525">
              <a:noFill/>
              <a:miter lim="800000"/>
              <a:headEnd/>
              <a:tailEnd/>
            </a:ln>
          </p:spPr>
        </p:pic>
        <p:sp>
          <p:nvSpPr>
            <p:cNvPr id="7" name="Oval 488"/>
            <p:cNvSpPr>
              <a:spLocks noChangeArrowheads="1"/>
            </p:cNvSpPr>
            <p:nvPr/>
          </p:nvSpPr>
          <p:spPr bwMode="auto">
            <a:xfrm>
              <a:off x="2641600" y="4390553"/>
              <a:ext cx="187325" cy="174625"/>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8" name="Oval 489"/>
            <p:cNvSpPr>
              <a:spLocks noChangeArrowheads="1"/>
            </p:cNvSpPr>
            <p:nvPr/>
          </p:nvSpPr>
          <p:spPr bwMode="auto">
            <a:xfrm>
              <a:off x="6019800" y="990600"/>
              <a:ext cx="187325" cy="174625"/>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grpSp>
    </p:spTree>
    <p:extLst>
      <p:ext uri="{BB962C8B-B14F-4D97-AF65-F5344CB8AC3E}">
        <p14:creationId xmlns:p14="http://schemas.microsoft.com/office/powerpoint/2010/main" val="3813526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8456" name="Text Box 483"/>
          <p:cNvSpPr txBox="1">
            <a:spLocks noChangeArrowheads="1"/>
          </p:cNvSpPr>
          <p:nvPr/>
        </p:nvSpPr>
        <p:spPr bwMode="auto">
          <a:xfrm>
            <a:off x="1828800" y="228600"/>
            <a:ext cx="7162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l"/>
            <a:r>
              <a:rPr lang="en-US" altLang="en-US" sz="2600" dirty="0">
                <a:latin typeface="+mn-lt"/>
              </a:rPr>
              <a:t>Microprocessor Controlled Counter Schematic</a:t>
            </a:r>
          </a:p>
        </p:txBody>
      </p:sp>
      <p:sp>
        <p:nvSpPr>
          <p:cNvPr id="4" name="TextBox 3"/>
          <p:cNvSpPr txBox="1"/>
          <p:nvPr/>
        </p:nvSpPr>
        <p:spPr>
          <a:xfrm>
            <a:off x="1828800" y="1123890"/>
            <a:ext cx="7087830" cy="400110"/>
          </a:xfrm>
          <a:prstGeom prst="rect">
            <a:avLst/>
          </a:prstGeom>
          <a:noFill/>
        </p:spPr>
        <p:txBody>
          <a:bodyPr wrap="square" rtlCol="0">
            <a:spAutoFit/>
          </a:bodyPr>
          <a:lstStyle/>
          <a:p>
            <a:pPr algn="l"/>
            <a:r>
              <a:rPr lang="en-US" altLang="en-US" sz="2000" dirty="0">
                <a:latin typeface="+mn-lt"/>
              </a:rPr>
              <a:t>Draw the Schematic / Connect the </a:t>
            </a:r>
            <a:r>
              <a:rPr lang="en-US" altLang="en-US" sz="2000" dirty="0" smtClean="0">
                <a:latin typeface="+mn-lt"/>
              </a:rPr>
              <a:t>lines</a:t>
            </a:r>
            <a:endParaRPr lang="en-US" sz="2400" dirty="0"/>
          </a:p>
        </p:txBody>
      </p:sp>
      <p:pic>
        <p:nvPicPr>
          <p:cNvPr id="3" name="Picture 2"/>
          <p:cNvPicPr>
            <a:picLocks noChangeAspect="1"/>
          </p:cNvPicPr>
          <p:nvPr/>
        </p:nvPicPr>
        <p:blipFill>
          <a:blip r:embed="rId4"/>
          <a:stretch>
            <a:fillRect/>
          </a:stretch>
        </p:blipFill>
        <p:spPr>
          <a:xfrm>
            <a:off x="1956564" y="1676399"/>
            <a:ext cx="6960066" cy="4191747"/>
          </a:xfrm>
          <a:prstGeom prst="rect">
            <a:avLst/>
          </a:prstGeom>
        </p:spPr>
      </p:pic>
    </p:spTree>
    <p:extLst>
      <p:ext uri="{BB962C8B-B14F-4D97-AF65-F5344CB8AC3E}">
        <p14:creationId xmlns:p14="http://schemas.microsoft.com/office/powerpoint/2010/main" val="7273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4437"/>
            <a:ext cx="9144000" cy="5643563"/>
          </a:xfrm>
          <a:prstGeom prst="rect">
            <a:avLst/>
          </a:prstGeom>
        </p:spPr>
      </p:pic>
      <p:sp>
        <p:nvSpPr>
          <p:cNvPr id="2" name="Title 1"/>
          <p:cNvSpPr>
            <a:spLocks noGrp="1"/>
          </p:cNvSpPr>
          <p:nvPr>
            <p:ph type="title"/>
          </p:nvPr>
        </p:nvSpPr>
        <p:spPr>
          <a:xfrm>
            <a:off x="1828800" y="238392"/>
            <a:ext cx="6943725" cy="715962"/>
          </a:xfrm>
        </p:spPr>
        <p:txBody>
          <a:bodyPr/>
          <a:lstStyle/>
          <a:p>
            <a:r>
              <a:rPr lang="en-US" sz="4000" dirty="0">
                <a:solidFill>
                  <a:schemeClr val="tx1"/>
                </a:solidFill>
              </a:rPr>
              <a:t>Voltage</a:t>
            </a:r>
          </a:p>
        </p:txBody>
      </p:sp>
      <p:sp>
        <p:nvSpPr>
          <p:cNvPr id="3" name="Content Placeholder 2"/>
          <p:cNvSpPr>
            <a:spLocks noGrp="1"/>
          </p:cNvSpPr>
          <p:nvPr>
            <p:ph idx="1"/>
          </p:nvPr>
        </p:nvSpPr>
        <p:spPr>
          <a:xfrm>
            <a:off x="2209800" y="1214436"/>
            <a:ext cx="6781801" cy="4835525"/>
          </a:xfrm>
        </p:spPr>
        <p:txBody>
          <a:bodyPr/>
          <a:lstStyle/>
          <a:p>
            <a:r>
              <a:rPr lang="en-US" sz="2000" dirty="0">
                <a:solidFill>
                  <a:schemeClr val="tx1"/>
                </a:solidFill>
              </a:rPr>
              <a:t>When describing voltage, current, and resistance, a common analogy is a water tank. </a:t>
            </a:r>
          </a:p>
          <a:p>
            <a:r>
              <a:rPr lang="en-US" sz="2000" dirty="0">
                <a:solidFill>
                  <a:schemeClr val="tx1"/>
                </a:solidFill>
              </a:rPr>
              <a:t>In this analogy, charge is represented by the water </a:t>
            </a:r>
            <a:r>
              <a:rPr lang="en-US" sz="2000" i="1" dirty="0">
                <a:solidFill>
                  <a:schemeClr val="tx1"/>
                </a:solidFill>
              </a:rPr>
              <a:t>amount</a:t>
            </a:r>
            <a:r>
              <a:rPr lang="en-US" sz="2000" dirty="0">
                <a:solidFill>
                  <a:schemeClr val="tx1"/>
                </a:solidFill>
              </a:rPr>
              <a:t>, voltage is represented by the water </a:t>
            </a:r>
            <a:r>
              <a:rPr lang="en-US" sz="2000" i="1" dirty="0">
                <a:solidFill>
                  <a:schemeClr val="tx1"/>
                </a:solidFill>
              </a:rPr>
              <a:t>pressure</a:t>
            </a:r>
            <a:r>
              <a:rPr lang="en-US" sz="2000" dirty="0">
                <a:solidFill>
                  <a:schemeClr val="tx1"/>
                </a:solidFill>
              </a:rPr>
              <a:t>, and current is represented by the water </a:t>
            </a:r>
            <a:r>
              <a:rPr lang="en-US" sz="2000" i="1" dirty="0">
                <a:solidFill>
                  <a:schemeClr val="tx1"/>
                </a:solidFill>
              </a:rPr>
              <a:t>flow</a:t>
            </a:r>
            <a:r>
              <a:rPr lang="en-US" sz="2000" dirty="0">
                <a:solidFill>
                  <a:schemeClr val="tx1"/>
                </a:solidFill>
              </a:rPr>
              <a:t>. </a:t>
            </a:r>
          </a:p>
          <a:p>
            <a:r>
              <a:rPr lang="en-US" sz="2000" dirty="0">
                <a:solidFill>
                  <a:schemeClr val="tx1"/>
                </a:solidFill>
              </a:rPr>
              <a:t>So for this analogy, remember:</a:t>
            </a:r>
          </a:p>
          <a:p>
            <a:pPr lvl="1"/>
            <a:r>
              <a:rPr lang="en-US" sz="1600" dirty="0">
                <a:solidFill>
                  <a:schemeClr val="tx1"/>
                </a:solidFill>
              </a:rPr>
              <a:t>Water = Charge</a:t>
            </a:r>
          </a:p>
          <a:p>
            <a:pPr lvl="1"/>
            <a:r>
              <a:rPr lang="en-US" sz="1600" dirty="0">
                <a:solidFill>
                  <a:schemeClr val="tx1"/>
                </a:solidFill>
              </a:rPr>
              <a:t>Pressure = Voltage</a:t>
            </a:r>
          </a:p>
          <a:p>
            <a:pPr lvl="1"/>
            <a:r>
              <a:rPr lang="en-US" sz="1600" dirty="0">
                <a:solidFill>
                  <a:schemeClr val="tx1"/>
                </a:solidFill>
              </a:rPr>
              <a:t>Flow = Current</a:t>
            </a:r>
          </a:p>
          <a:p>
            <a:endParaRPr lang="en-US" sz="1800" dirty="0">
              <a:solidFill>
                <a:schemeClr val="tx1"/>
              </a:solidFill>
            </a:endParaRPr>
          </a:p>
        </p:txBody>
      </p:sp>
    </p:spTree>
    <p:extLst>
      <p:ext uri="{BB962C8B-B14F-4D97-AF65-F5344CB8AC3E}">
        <p14:creationId xmlns:p14="http://schemas.microsoft.com/office/powerpoint/2010/main" val="19795427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8456" name="Text Box 483"/>
          <p:cNvSpPr txBox="1">
            <a:spLocks noChangeArrowheads="1"/>
          </p:cNvSpPr>
          <p:nvPr/>
        </p:nvSpPr>
        <p:spPr bwMode="auto">
          <a:xfrm>
            <a:off x="1828800" y="228600"/>
            <a:ext cx="7162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l"/>
            <a:r>
              <a:rPr lang="en-US" altLang="en-US" sz="2600" dirty="0">
                <a:latin typeface="+mn-lt"/>
              </a:rPr>
              <a:t>Microprocessor Controlled Counter Schematic</a:t>
            </a:r>
          </a:p>
        </p:txBody>
      </p:sp>
      <p:sp>
        <p:nvSpPr>
          <p:cNvPr id="4" name="TextBox 3"/>
          <p:cNvSpPr txBox="1"/>
          <p:nvPr/>
        </p:nvSpPr>
        <p:spPr>
          <a:xfrm>
            <a:off x="1828800" y="1123890"/>
            <a:ext cx="7087830" cy="400110"/>
          </a:xfrm>
          <a:prstGeom prst="rect">
            <a:avLst/>
          </a:prstGeom>
          <a:noFill/>
        </p:spPr>
        <p:txBody>
          <a:bodyPr wrap="square" rtlCol="0">
            <a:spAutoFit/>
          </a:bodyPr>
          <a:lstStyle/>
          <a:p>
            <a:pPr algn="l"/>
            <a:r>
              <a:rPr lang="en-US" altLang="en-US" sz="2000" dirty="0">
                <a:latin typeface="+mn-lt"/>
              </a:rPr>
              <a:t>Draw the Schematic / Connect the </a:t>
            </a:r>
            <a:r>
              <a:rPr lang="en-US" altLang="en-US" sz="2000" dirty="0" smtClean="0">
                <a:latin typeface="+mn-lt"/>
              </a:rPr>
              <a:t>lines</a:t>
            </a:r>
            <a:endParaRPr lang="en-US" sz="2400" dirty="0"/>
          </a:p>
        </p:txBody>
      </p:sp>
      <p:pic>
        <p:nvPicPr>
          <p:cNvPr id="6" name="Picture 5"/>
          <p:cNvPicPr>
            <a:picLocks noChangeAspect="1"/>
          </p:cNvPicPr>
          <p:nvPr/>
        </p:nvPicPr>
        <p:blipFill>
          <a:blip r:embed="rId4"/>
          <a:stretch>
            <a:fillRect/>
          </a:stretch>
        </p:blipFill>
        <p:spPr>
          <a:xfrm>
            <a:off x="1919795" y="1752600"/>
            <a:ext cx="6996835" cy="3962399"/>
          </a:xfrm>
          <a:prstGeom prst="rect">
            <a:avLst/>
          </a:prstGeom>
        </p:spPr>
      </p:pic>
    </p:spTree>
    <p:extLst>
      <p:ext uri="{BB962C8B-B14F-4D97-AF65-F5344CB8AC3E}">
        <p14:creationId xmlns:p14="http://schemas.microsoft.com/office/powerpoint/2010/main" val="33510632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838200"/>
            <a:ext cx="7162801" cy="1785104"/>
          </a:xfrm>
          <a:prstGeom prst="rect">
            <a:avLst/>
          </a:prstGeom>
          <a:noFill/>
          <a:ln w="9525">
            <a:noFill/>
            <a:miter lim="800000"/>
            <a:headEnd/>
            <a:tailEnd/>
          </a:ln>
        </p:spPr>
        <p:txBody>
          <a:bodyPr wrap="square">
            <a:spAutoFit/>
          </a:bodyPr>
          <a:lstStyle/>
          <a:p>
            <a:pPr marL="457200" indent="-457200" algn="l">
              <a:spcAft>
                <a:spcPts val="600"/>
              </a:spcAft>
              <a:buFont typeface="+mj-lt"/>
              <a:buAutoNum type="arabicPeriod"/>
            </a:pPr>
            <a:r>
              <a:rPr lang="en-US" altLang="en-US" sz="2000" dirty="0">
                <a:latin typeface="+mn-lt"/>
              </a:rPr>
              <a:t>Place components into PC board in the order recommended on instruction sheet</a:t>
            </a:r>
          </a:p>
          <a:p>
            <a:pPr marL="457200" indent="-457200" algn="l">
              <a:spcAft>
                <a:spcPts val="600"/>
              </a:spcAft>
              <a:buFont typeface="+mj-lt"/>
              <a:buAutoNum type="arabicPeriod"/>
            </a:pPr>
            <a:r>
              <a:rPr lang="en-US" altLang="en-US" sz="2000" dirty="0">
                <a:latin typeface="+mn-lt"/>
              </a:rPr>
              <a:t>Bend leads out slightly to keep parts in place.</a:t>
            </a:r>
          </a:p>
          <a:p>
            <a:pPr marL="457200" indent="-457200" algn="l">
              <a:spcAft>
                <a:spcPts val="600"/>
              </a:spcAft>
              <a:buFont typeface="+mj-lt"/>
              <a:buAutoNum type="arabicPeriod"/>
            </a:pPr>
            <a:r>
              <a:rPr lang="en-US" altLang="en-US" sz="2000" dirty="0">
                <a:latin typeface="+mn-lt"/>
              </a:rPr>
              <a:t>Follow instructions as to proper orientation of components</a:t>
            </a:r>
            <a:r>
              <a:rPr lang="en-US" altLang="en-US" sz="2000" dirty="0" smtClean="0">
                <a:latin typeface="+mn-lt"/>
              </a:rPr>
              <a:t>.</a:t>
            </a:r>
            <a:endParaRPr lang="en-US" sz="2000" dirty="0"/>
          </a:p>
        </p:txBody>
      </p:sp>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pic>
        <p:nvPicPr>
          <p:cNvPr id="2" name="Picture 1"/>
          <p:cNvPicPr>
            <a:picLocks noChangeAspect="1"/>
          </p:cNvPicPr>
          <p:nvPr/>
        </p:nvPicPr>
        <p:blipFill>
          <a:blip r:embed="rId4"/>
          <a:stretch>
            <a:fillRect/>
          </a:stretch>
        </p:blipFill>
        <p:spPr>
          <a:xfrm>
            <a:off x="1828799" y="2623304"/>
            <a:ext cx="7190630" cy="3396496"/>
          </a:xfrm>
          <a:prstGeom prst="rect">
            <a:avLst/>
          </a:prstGeom>
        </p:spPr>
      </p:pic>
    </p:spTree>
    <p:extLst>
      <p:ext uri="{BB962C8B-B14F-4D97-AF65-F5344CB8AC3E}">
        <p14:creationId xmlns:p14="http://schemas.microsoft.com/office/powerpoint/2010/main" val="4288047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838200"/>
            <a:ext cx="7042269" cy="3785652"/>
          </a:xfrm>
          <a:prstGeom prst="rect">
            <a:avLst/>
          </a:prstGeom>
          <a:noFill/>
          <a:ln w="9525">
            <a:noFill/>
            <a:miter lim="800000"/>
            <a:headEnd/>
            <a:tailEnd/>
          </a:ln>
        </p:spPr>
        <p:txBody>
          <a:bodyPr wrap="square">
            <a:spAutoFit/>
          </a:bodyPr>
          <a:lstStyle/>
          <a:p>
            <a:pPr marL="0" indent="0" algn="l"/>
            <a:r>
              <a:rPr lang="en-US" altLang="en-US" sz="2000" dirty="0"/>
              <a:t>The kit contains:</a:t>
            </a:r>
          </a:p>
          <a:p>
            <a:pPr marL="0" indent="0" algn="l"/>
            <a:endParaRPr lang="en-US" altLang="en-US" sz="2000" dirty="0"/>
          </a:p>
          <a:p>
            <a:pPr marL="457200" indent="-457200" algn="l">
              <a:buFont typeface="+mj-lt"/>
              <a:buAutoNum type="arabicPeriod"/>
            </a:pPr>
            <a:r>
              <a:rPr lang="en-US" altLang="en-US" sz="2000" dirty="0"/>
              <a:t>PC board</a:t>
            </a:r>
          </a:p>
          <a:p>
            <a:pPr marL="457200" indent="-457200" algn="l">
              <a:buFont typeface="+mj-lt"/>
              <a:buAutoNum type="arabicPeriod"/>
            </a:pPr>
            <a:r>
              <a:rPr lang="en-US" altLang="en-US" sz="2000" dirty="0"/>
              <a:t>1 Microprocessor – Atmel ATTINY861-20PU (U1)</a:t>
            </a:r>
          </a:p>
          <a:p>
            <a:pPr marL="457200" indent="-457200" algn="l">
              <a:buFont typeface="+mj-lt"/>
              <a:buAutoNum type="arabicPeriod"/>
            </a:pPr>
            <a:r>
              <a:rPr lang="en-US" altLang="en-US" sz="2000" dirty="0"/>
              <a:t>5 resistors R1-R4 = 200</a:t>
            </a:r>
            <a:r>
              <a:rPr lang="el-GR" altLang="en-US" sz="2000" dirty="0"/>
              <a:t>Ω</a:t>
            </a:r>
            <a:r>
              <a:rPr lang="en-US" altLang="en-US" sz="2000" dirty="0"/>
              <a:t>,  R5=56K</a:t>
            </a:r>
            <a:r>
              <a:rPr lang="el-GR" altLang="en-US" sz="2000" dirty="0"/>
              <a:t>Ω</a:t>
            </a:r>
            <a:r>
              <a:rPr lang="en-US" altLang="en-US" sz="2000" dirty="0"/>
              <a:t>  </a:t>
            </a:r>
          </a:p>
          <a:p>
            <a:pPr marL="457200" indent="-457200" algn="l">
              <a:buFont typeface="+mj-lt"/>
              <a:buAutoNum type="arabicPeriod"/>
            </a:pPr>
            <a:r>
              <a:rPr lang="en-US" altLang="en-US" sz="2000" dirty="0"/>
              <a:t>1 Capacitor C1 =.01uf</a:t>
            </a:r>
          </a:p>
          <a:p>
            <a:pPr marL="457200" indent="-457200" algn="l">
              <a:buFont typeface="+mj-lt"/>
              <a:buAutoNum type="arabicPeriod"/>
            </a:pPr>
            <a:r>
              <a:rPr lang="en-US" altLang="en-US" sz="2000" dirty="0"/>
              <a:t>12 LED’s</a:t>
            </a:r>
          </a:p>
          <a:p>
            <a:pPr marL="457200" indent="-457200" algn="l">
              <a:buFont typeface="+mj-lt"/>
              <a:buAutoNum type="arabicPeriod"/>
            </a:pPr>
            <a:r>
              <a:rPr lang="en-US" altLang="en-US" sz="2000" dirty="0"/>
              <a:t>2 push buttons S1 &amp; S2</a:t>
            </a:r>
          </a:p>
          <a:p>
            <a:pPr marL="457200" indent="-457200" algn="l">
              <a:buFont typeface="+mj-lt"/>
              <a:buAutoNum type="arabicPeriod"/>
            </a:pPr>
            <a:r>
              <a:rPr lang="en-US" altLang="en-US" sz="2000" dirty="0"/>
              <a:t>1 slide switch S3  </a:t>
            </a:r>
          </a:p>
          <a:p>
            <a:pPr marL="457200" indent="-457200" algn="l">
              <a:buFont typeface="+mj-lt"/>
              <a:buAutoNum type="arabicPeriod"/>
            </a:pPr>
            <a:r>
              <a:rPr lang="en-US" altLang="en-US" sz="2000" dirty="0"/>
              <a:t>1 battery holder </a:t>
            </a:r>
          </a:p>
          <a:p>
            <a:pPr marL="457200" indent="-457200" algn="l">
              <a:buFont typeface="+mj-lt"/>
              <a:buAutoNum type="arabicPeriod"/>
            </a:pPr>
            <a:r>
              <a:rPr lang="en-US" altLang="en-US" sz="2000" dirty="0"/>
              <a:t>1 box with 2 screws</a:t>
            </a:r>
          </a:p>
          <a:p>
            <a:pPr marL="342900" indent="-342900" algn="l" eaLnBrk="0" hangingPunct="0">
              <a:buFont typeface="Arial" panose="020B0604020202020204" pitchFamily="34" charset="0"/>
              <a:buChar char="•"/>
              <a:defRPr/>
            </a:pPr>
            <a:endParaRPr lang="en-US" sz="2000" dirty="0"/>
          </a:p>
        </p:txBody>
      </p:sp>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299" y="2514600"/>
            <a:ext cx="3554412"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70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4339" name="Text Box 4"/>
          <p:cNvSpPr txBox="1">
            <a:spLocks noChangeArrowheads="1"/>
          </p:cNvSpPr>
          <p:nvPr/>
        </p:nvSpPr>
        <p:spPr bwMode="auto">
          <a:xfrm>
            <a:off x="1868786" y="914400"/>
            <a:ext cx="6997574"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lgn="l">
              <a:spcAft>
                <a:spcPts val="600"/>
              </a:spcAft>
            </a:pPr>
            <a:r>
              <a:rPr lang="en-US" altLang="en-US" sz="2800" dirty="0">
                <a:latin typeface="+mj-lt"/>
              </a:rPr>
              <a:t>Assembly Sequence</a:t>
            </a:r>
          </a:p>
          <a:p>
            <a:pPr algn="l">
              <a:spcAft>
                <a:spcPts val="600"/>
              </a:spcAft>
              <a:buFont typeface="Times New Roman" pitchFamily="18" charset="0"/>
              <a:buAutoNum type="arabicPeriod"/>
            </a:pPr>
            <a:r>
              <a:rPr lang="en-US" altLang="en-US" sz="2000" dirty="0" smtClean="0">
                <a:latin typeface="+mn-lt"/>
              </a:rPr>
              <a:t>Place </a:t>
            </a:r>
            <a:r>
              <a:rPr lang="en-US" altLang="en-US" sz="2000" dirty="0">
                <a:latin typeface="+mn-lt"/>
              </a:rPr>
              <a:t>U1 on board.  Note pin 1 orientation. Solder component into place.</a:t>
            </a:r>
          </a:p>
          <a:p>
            <a:pPr algn="l">
              <a:spcAft>
                <a:spcPts val="600"/>
              </a:spcAft>
              <a:buFont typeface="Times New Roman" pitchFamily="18" charset="0"/>
              <a:buAutoNum type="arabicPeriod"/>
            </a:pPr>
            <a:r>
              <a:rPr lang="en-US" altLang="en-US" sz="2000" dirty="0">
                <a:latin typeface="+mn-lt"/>
              </a:rPr>
              <a:t>Place resistors in board, bend leads out and solder, then cut leads.</a:t>
            </a:r>
          </a:p>
          <a:p>
            <a:pPr algn="l">
              <a:spcAft>
                <a:spcPts val="600"/>
              </a:spcAft>
              <a:buFont typeface="Times New Roman" pitchFamily="18" charset="0"/>
              <a:buAutoNum type="arabicPeriod"/>
            </a:pPr>
            <a:r>
              <a:rPr lang="en-US" altLang="en-US" sz="2000" dirty="0">
                <a:latin typeface="+mn-lt"/>
              </a:rPr>
              <a:t>Place all LEDs in board, bend leads out and solder, then cut leads.</a:t>
            </a:r>
          </a:p>
          <a:p>
            <a:pPr algn="l">
              <a:spcAft>
                <a:spcPts val="600"/>
              </a:spcAft>
              <a:buFont typeface="Times New Roman" pitchFamily="18" charset="0"/>
              <a:buAutoNum type="arabicPeriod"/>
            </a:pPr>
            <a:r>
              <a:rPr lang="en-US" altLang="en-US" sz="2000" dirty="0">
                <a:latin typeface="+mn-lt"/>
              </a:rPr>
              <a:t>Place capacitor in board, bend leads out and solder, then cut leads.</a:t>
            </a:r>
          </a:p>
          <a:p>
            <a:pPr algn="l">
              <a:spcAft>
                <a:spcPts val="600"/>
              </a:spcAft>
              <a:buFont typeface="Times New Roman" pitchFamily="18" charset="0"/>
              <a:buAutoNum type="arabicPeriod"/>
            </a:pPr>
            <a:r>
              <a:rPr lang="en-US" altLang="en-US" sz="2000" dirty="0">
                <a:latin typeface="+mn-lt"/>
              </a:rPr>
              <a:t>Place Switch S1, S2 &amp; S3 in board and solder.</a:t>
            </a:r>
          </a:p>
          <a:p>
            <a:pPr algn="l">
              <a:spcAft>
                <a:spcPts val="600"/>
              </a:spcAft>
              <a:buFont typeface="Times New Roman" pitchFamily="18" charset="0"/>
              <a:buAutoNum type="arabicPeriod"/>
            </a:pPr>
            <a:r>
              <a:rPr lang="en-US" altLang="en-US" sz="2000" dirty="0">
                <a:latin typeface="+mn-lt"/>
              </a:rPr>
              <a:t>Place Red and Black battery wires from the back of the board and solder.</a:t>
            </a:r>
          </a:p>
          <a:p>
            <a:pPr algn="l">
              <a:spcAft>
                <a:spcPts val="600"/>
              </a:spcAft>
              <a:buFont typeface="Times New Roman" pitchFamily="18" charset="0"/>
              <a:buAutoNum type="arabicPeriod"/>
            </a:pPr>
            <a:r>
              <a:rPr lang="en-US" altLang="en-US" sz="2000" dirty="0">
                <a:latin typeface="+mn-lt"/>
              </a:rPr>
              <a:t>Place battery in box and cover with PC  board</a:t>
            </a:r>
          </a:p>
          <a:p>
            <a:pPr algn="l">
              <a:spcAft>
                <a:spcPts val="600"/>
              </a:spcAft>
              <a:buFont typeface="Times New Roman" pitchFamily="18" charset="0"/>
              <a:buAutoNum type="arabicPeriod"/>
            </a:pPr>
            <a:r>
              <a:rPr lang="en-US" altLang="en-US" sz="2000" dirty="0">
                <a:latin typeface="+mn-lt"/>
              </a:rPr>
              <a:t>Use two screws to secure the PC board to box.</a:t>
            </a:r>
          </a:p>
        </p:txBody>
      </p:sp>
      <p:sp>
        <p:nvSpPr>
          <p:cNvPr id="14340" name="Text Box 6"/>
          <p:cNvSpPr txBox="1">
            <a:spLocks noChangeArrowheads="1"/>
          </p:cNvSpPr>
          <p:nvPr/>
        </p:nvSpPr>
        <p:spPr bwMode="auto">
          <a:xfrm>
            <a:off x="1841626" y="76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spTree>
    <p:extLst>
      <p:ext uri="{BB962C8B-B14F-4D97-AF65-F5344CB8AC3E}">
        <p14:creationId xmlns:p14="http://schemas.microsoft.com/office/powerpoint/2010/main" val="2627476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sp>
        <p:nvSpPr>
          <p:cNvPr id="2" name="Rectangle 1"/>
          <p:cNvSpPr/>
          <p:nvPr/>
        </p:nvSpPr>
        <p:spPr>
          <a:xfrm>
            <a:off x="1828142" y="4797623"/>
            <a:ext cx="2819400" cy="1323439"/>
          </a:xfrm>
          <a:prstGeom prst="rect">
            <a:avLst/>
          </a:prstGeom>
        </p:spPr>
        <p:txBody>
          <a:bodyPr wrap="square">
            <a:spAutoFit/>
          </a:bodyPr>
          <a:lstStyle/>
          <a:p>
            <a:pPr algn="l"/>
            <a:r>
              <a:rPr lang="en-US" altLang="en-US" sz="2000" dirty="0">
                <a:latin typeface="+mn-lt"/>
              </a:rPr>
              <a:t>Solder 20-pin DIP (Microprocessor) in U1 location.  Orient U1 so that pin 1 is on the left.</a:t>
            </a:r>
          </a:p>
        </p:txBody>
      </p:sp>
      <p:sp>
        <p:nvSpPr>
          <p:cNvPr id="4" name="Rectangle 3"/>
          <p:cNvSpPr/>
          <p:nvPr/>
        </p:nvSpPr>
        <p:spPr>
          <a:xfrm>
            <a:off x="5105400" y="4797623"/>
            <a:ext cx="3809999" cy="1631216"/>
          </a:xfrm>
          <a:prstGeom prst="rect">
            <a:avLst/>
          </a:prstGeom>
        </p:spPr>
        <p:txBody>
          <a:bodyPr wrap="square">
            <a:spAutoFit/>
          </a:bodyPr>
          <a:lstStyle/>
          <a:p>
            <a:pPr algn="l"/>
            <a:r>
              <a:rPr lang="en-US" altLang="en-US" sz="2000" dirty="0">
                <a:latin typeface="+mn-lt"/>
              </a:rPr>
              <a:t>Note: You will need to bend all leads on each side to be more perpendicular to body of the component, before inserting the leads in the board.</a:t>
            </a:r>
          </a:p>
        </p:txBody>
      </p:sp>
      <p:pic>
        <p:nvPicPr>
          <p:cNvPr id="6" name="Picture 5"/>
          <p:cNvPicPr>
            <a:picLocks noChangeAspect="1"/>
          </p:cNvPicPr>
          <p:nvPr/>
        </p:nvPicPr>
        <p:blipFill>
          <a:blip r:embed="rId4"/>
          <a:stretch>
            <a:fillRect/>
          </a:stretch>
        </p:blipFill>
        <p:spPr>
          <a:xfrm>
            <a:off x="1828142" y="1176868"/>
            <a:ext cx="7087257" cy="3610194"/>
          </a:xfrm>
          <a:prstGeom prst="rect">
            <a:avLst/>
          </a:prstGeom>
        </p:spPr>
      </p:pic>
      <p:sp>
        <p:nvSpPr>
          <p:cNvPr id="5" name="Rectangle 4"/>
          <p:cNvSpPr/>
          <p:nvPr/>
        </p:nvSpPr>
        <p:spPr>
          <a:xfrm>
            <a:off x="5562600" y="671536"/>
            <a:ext cx="3581400" cy="1323439"/>
          </a:xfrm>
          <a:prstGeom prst="rect">
            <a:avLst/>
          </a:prstGeom>
        </p:spPr>
        <p:txBody>
          <a:bodyPr wrap="square">
            <a:spAutoFit/>
          </a:bodyPr>
          <a:lstStyle/>
          <a:p>
            <a:pPr algn="l"/>
            <a:r>
              <a:rPr lang="en-US" altLang="en-US" sz="2000" dirty="0">
                <a:latin typeface="+mn-lt"/>
              </a:rPr>
              <a:t>Insert U1 into proper position on the board.  Leads should come out the bottom of the board.</a:t>
            </a:r>
          </a:p>
        </p:txBody>
      </p:sp>
    </p:spTree>
    <p:extLst>
      <p:ext uri="{BB962C8B-B14F-4D97-AF65-F5344CB8AC3E}">
        <p14:creationId xmlns:p14="http://schemas.microsoft.com/office/powerpoint/2010/main" val="5905425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4143506"/>
            <a:ext cx="7042269" cy="1938992"/>
          </a:xfrm>
          <a:prstGeom prst="rect">
            <a:avLst/>
          </a:prstGeom>
          <a:noFill/>
          <a:ln w="9525">
            <a:noFill/>
            <a:miter lim="800000"/>
            <a:headEnd/>
            <a:tailEnd/>
          </a:ln>
        </p:spPr>
        <p:txBody>
          <a:bodyPr wrap="square">
            <a:spAutoFit/>
          </a:bodyPr>
          <a:lstStyle/>
          <a:p>
            <a:pPr marL="342900" indent="-342900" algn="l">
              <a:buFont typeface="Arial" panose="020B0604020202020204" pitchFamily="34" charset="0"/>
              <a:buChar char="•"/>
            </a:pPr>
            <a:r>
              <a:rPr lang="en-US" altLang="en-US" sz="2000" dirty="0"/>
              <a:t>Place capacitor at C1. </a:t>
            </a:r>
          </a:p>
          <a:p>
            <a:pPr marL="342900" indent="-342900" algn="l">
              <a:buFont typeface="Arial" panose="020B0604020202020204" pitchFamily="34" charset="0"/>
              <a:buChar char="•"/>
            </a:pPr>
            <a:r>
              <a:rPr lang="en-US" altLang="en-US" sz="2000" dirty="0"/>
              <a:t>Orientation of capacitor does not matter. </a:t>
            </a:r>
          </a:p>
          <a:p>
            <a:pPr marL="342900" indent="-342900" algn="l">
              <a:buFont typeface="Arial" panose="020B0604020202020204" pitchFamily="34" charset="0"/>
              <a:buChar char="•"/>
            </a:pPr>
            <a:r>
              <a:rPr lang="en-US" altLang="en-US" sz="2000" dirty="0"/>
              <a:t>Bend leads out. </a:t>
            </a:r>
          </a:p>
          <a:p>
            <a:pPr marL="342900" indent="-342900" algn="l">
              <a:buFont typeface="Arial" panose="020B0604020202020204" pitchFamily="34" charset="0"/>
              <a:buChar char="•"/>
            </a:pPr>
            <a:r>
              <a:rPr lang="en-US" altLang="en-US" sz="2000" dirty="0"/>
              <a:t>Solder leads.  </a:t>
            </a:r>
            <a:endParaRPr lang="en-US" altLang="en-US" sz="2000" dirty="0" smtClean="0"/>
          </a:p>
          <a:p>
            <a:pPr marL="342900" indent="-342900" algn="l">
              <a:buFont typeface="Arial" panose="020B0604020202020204" pitchFamily="34" charset="0"/>
              <a:buChar char="•"/>
            </a:pPr>
            <a:r>
              <a:rPr lang="en-US" altLang="en-US" sz="2000" dirty="0" smtClean="0"/>
              <a:t>Carefully </a:t>
            </a:r>
            <a:r>
              <a:rPr lang="en-US" altLang="en-US" sz="2000" dirty="0"/>
              <a:t>clip leads when done. 	</a:t>
            </a:r>
          </a:p>
          <a:p>
            <a:pPr marL="342900" indent="-342900" algn="l" eaLnBrk="0" hangingPunct="0">
              <a:buFont typeface="Arial" panose="020B0604020202020204" pitchFamily="34" charset="0"/>
              <a:buChar char="•"/>
              <a:defRPr/>
            </a:pPr>
            <a:endParaRPr lang="en-US" sz="2000" dirty="0"/>
          </a:p>
        </p:txBody>
      </p:sp>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pic>
        <p:nvPicPr>
          <p:cNvPr id="3" name="Picture 2"/>
          <p:cNvPicPr>
            <a:picLocks noChangeAspect="1"/>
          </p:cNvPicPr>
          <p:nvPr/>
        </p:nvPicPr>
        <p:blipFill>
          <a:blip r:embed="rId4"/>
          <a:stretch>
            <a:fillRect/>
          </a:stretch>
        </p:blipFill>
        <p:spPr>
          <a:xfrm>
            <a:off x="1925398" y="762000"/>
            <a:ext cx="6849069" cy="3278972"/>
          </a:xfrm>
          <a:prstGeom prst="rect">
            <a:avLst/>
          </a:prstGeom>
        </p:spPr>
      </p:pic>
    </p:spTree>
    <p:extLst>
      <p:ext uri="{BB962C8B-B14F-4D97-AF65-F5344CB8AC3E}">
        <p14:creationId xmlns:p14="http://schemas.microsoft.com/office/powerpoint/2010/main" val="30711011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4444425"/>
            <a:ext cx="7042269" cy="1631216"/>
          </a:xfrm>
          <a:prstGeom prst="rect">
            <a:avLst/>
          </a:prstGeom>
          <a:noFill/>
          <a:ln w="9525">
            <a:noFill/>
            <a:miter lim="800000"/>
            <a:headEnd/>
            <a:tailEnd/>
          </a:ln>
        </p:spPr>
        <p:txBody>
          <a:bodyPr wrap="square">
            <a:spAutoFit/>
          </a:bodyPr>
          <a:lstStyle/>
          <a:p>
            <a:pPr marL="342900" indent="-342900" algn="l" eaLnBrk="0" hangingPunct="0">
              <a:buFont typeface="Arial" panose="020B0604020202020204" pitchFamily="34" charset="0"/>
              <a:buChar char="•"/>
              <a:defRPr/>
            </a:pPr>
            <a:r>
              <a:rPr lang="en-US" sz="2000" dirty="0"/>
              <a:t>Place Switches S1, S2 and S3 in their appropriate positions and solder.  </a:t>
            </a:r>
            <a:endParaRPr lang="en-US" sz="2000" dirty="0" smtClean="0"/>
          </a:p>
          <a:p>
            <a:pPr marL="342900" indent="-342900" algn="l" eaLnBrk="0" hangingPunct="0">
              <a:buFont typeface="Arial" panose="020B0604020202020204" pitchFamily="34" charset="0"/>
              <a:buChar char="•"/>
              <a:defRPr/>
            </a:pPr>
            <a:r>
              <a:rPr lang="en-US" sz="2000" dirty="0" smtClean="0"/>
              <a:t>Make </a:t>
            </a:r>
            <a:r>
              <a:rPr lang="en-US" sz="2000" dirty="0"/>
              <a:t>sure S3 (slide switch) is vertical, before soldering all the leads.</a:t>
            </a:r>
          </a:p>
          <a:p>
            <a:pPr marL="342900" indent="-342900" algn="l" eaLnBrk="0" hangingPunct="0">
              <a:buFont typeface="Arial" panose="020B0604020202020204" pitchFamily="34" charset="0"/>
              <a:buChar char="•"/>
              <a:defRPr/>
            </a:pPr>
            <a:endParaRPr lang="en-US" sz="2000" dirty="0"/>
          </a:p>
        </p:txBody>
      </p:sp>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pic>
        <p:nvPicPr>
          <p:cNvPr id="2" name="Picture 1"/>
          <p:cNvPicPr>
            <a:picLocks noChangeAspect="1"/>
          </p:cNvPicPr>
          <p:nvPr/>
        </p:nvPicPr>
        <p:blipFill>
          <a:blip r:embed="rId4"/>
          <a:stretch>
            <a:fillRect/>
          </a:stretch>
        </p:blipFill>
        <p:spPr>
          <a:xfrm>
            <a:off x="1828799" y="838200"/>
            <a:ext cx="7042269" cy="3429000"/>
          </a:xfrm>
          <a:prstGeom prst="rect">
            <a:avLst/>
          </a:prstGeom>
        </p:spPr>
      </p:pic>
    </p:spTree>
    <p:extLst>
      <p:ext uri="{BB962C8B-B14F-4D97-AF65-F5344CB8AC3E}">
        <p14:creationId xmlns:p14="http://schemas.microsoft.com/office/powerpoint/2010/main" val="11238713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715962"/>
          </a:xfrm>
        </p:spPr>
        <p:txBody>
          <a:bodyPr/>
          <a:lstStyle/>
          <a:p>
            <a:r>
              <a:rPr lang="en-US" altLang="en-US" sz="3200" dirty="0">
                <a:solidFill>
                  <a:schemeClr val="tx1"/>
                </a:solidFill>
              </a:rPr>
              <a:t>Microprocessor Controlled Counter </a:t>
            </a:r>
            <a:r>
              <a:rPr lang="en-US" altLang="en-US" sz="3200" dirty="0" smtClean="0">
                <a:solidFill>
                  <a:schemeClr val="tx1"/>
                </a:solidFill>
              </a:rPr>
              <a:t>Kit</a:t>
            </a:r>
            <a:endParaRPr lang="en-US" sz="3200" dirty="0">
              <a:solidFill>
                <a:schemeClr val="tx1"/>
              </a:solidFill>
            </a:endParaRPr>
          </a:p>
        </p:txBody>
      </p:sp>
      <p:sp>
        <p:nvSpPr>
          <p:cNvPr id="3" name="Content Placeholder 2"/>
          <p:cNvSpPr>
            <a:spLocks noGrp="1"/>
          </p:cNvSpPr>
          <p:nvPr>
            <p:ph idx="1"/>
          </p:nvPr>
        </p:nvSpPr>
        <p:spPr>
          <a:xfrm>
            <a:off x="1828800" y="4419600"/>
            <a:ext cx="7162800" cy="2286000"/>
          </a:xfrm>
        </p:spPr>
        <p:txBody>
          <a:bodyPr/>
          <a:lstStyle/>
          <a:p>
            <a:pPr eaLnBrk="0" hangingPunct="0"/>
            <a:r>
              <a:rPr lang="en-US" sz="2000" dirty="0">
                <a:solidFill>
                  <a:schemeClr val="tx1"/>
                </a:solidFill>
              </a:rPr>
              <a:t>Place resistors onto board. </a:t>
            </a:r>
            <a:endParaRPr lang="en-US" sz="2000" dirty="0" smtClean="0">
              <a:solidFill>
                <a:schemeClr val="tx1"/>
              </a:solidFill>
            </a:endParaRPr>
          </a:p>
          <a:p>
            <a:pPr eaLnBrk="0" hangingPunct="0"/>
            <a:r>
              <a:rPr lang="en-US" sz="2000" dirty="0" smtClean="0">
                <a:solidFill>
                  <a:schemeClr val="tx1"/>
                </a:solidFill>
              </a:rPr>
              <a:t>Direction </a:t>
            </a:r>
            <a:r>
              <a:rPr lang="en-US" sz="2000" dirty="0">
                <a:solidFill>
                  <a:schemeClr val="tx1"/>
                </a:solidFill>
              </a:rPr>
              <a:t>of resistor does not matter. </a:t>
            </a:r>
            <a:endParaRPr lang="en-US" sz="2000" dirty="0" smtClean="0">
              <a:solidFill>
                <a:schemeClr val="tx1"/>
              </a:solidFill>
            </a:endParaRPr>
          </a:p>
          <a:p>
            <a:pPr eaLnBrk="0" hangingPunct="0"/>
            <a:r>
              <a:rPr lang="en-US" sz="2000" dirty="0" smtClean="0">
                <a:solidFill>
                  <a:schemeClr val="tx1"/>
                </a:solidFill>
              </a:rPr>
              <a:t>Check </a:t>
            </a:r>
            <a:r>
              <a:rPr lang="en-US" sz="2000" dirty="0">
                <a:solidFill>
                  <a:schemeClr val="tx1"/>
                </a:solidFill>
              </a:rPr>
              <a:t>to be sure resistors are placed correctly.</a:t>
            </a:r>
          </a:p>
          <a:p>
            <a:pPr eaLnBrk="0" hangingPunct="0"/>
            <a:r>
              <a:rPr lang="en-US" sz="2000" dirty="0">
                <a:solidFill>
                  <a:schemeClr val="tx1"/>
                </a:solidFill>
              </a:rPr>
              <a:t>Bend leads out. </a:t>
            </a:r>
          </a:p>
          <a:p>
            <a:pPr eaLnBrk="0" hangingPunct="0">
              <a:spcAft>
                <a:spcPts val="0"/>
              </a:spcAft>
            </a:pPr>
            <a:r>
              <a:rPr lang="en-US" sz="2000" dirty="0">
                <a:solidFill>
                  <a:schemeClr val="tx1"/>
                </a:solidFill>
              </a:rPr>
              <a:t>Solder each lead. </a:t>
            </a:r>
            <a:endParaRPr lang="en-US" sz="2000" dirty="0" smtClean="0">
              <a:solidFill>
                <a:schemeClr val="tx1"/>
              </a:solidFill>
            </a:endParaRPr>
          </a:p>
          <a:p>
            <a:pPr eaLnBrk="0" hangingPunct="0">
              <a:spcAft>
                <a:spcPts val="0"/>
              </a:spcAft>
            </a:pPr>
            <a:r>
              <a:rPr lang="en-US" sz="2000" dirty="0" smtClean="0">
                <a:solidFill>
                  <a:schemeClr val="tx1"/>
                </a:solidFill>
              </a:rPr>
              <a:t>Carefully </a:t>
            </a:r>
            <a:r>
              <a:rPr lang="en-US" sz="2000" dirty="0">
                <a:solidFill>
                  <a:schemeClr val="tx1"/>
                </a:solidFill>
              </a:rPr>
              <a:t>clip leads when done. 	</a:t>
            </a:r>
          </a:p>
        </p:txBody>
      </p:sp>
      <p:pic>
        <p:nvPicPr>
          <p:cNvPr id="4" name="Picture 3"/>
          <p:cNvPicPr>
            <a:picLocks noChangeAspect="1"/>
          </p:cNvPicPr>
          <p:nvPr/>
        </p:nvPicPr>
        <p:blipFill>
          <a:blip r:embed="rId3"/>
          <a:stretch>
            <a:fillRect/>
          </a:stretch>
        </p:blipFill>
        <p:spPr>
          <a:xfrm>
            <a:off x="1828801" y="990600"/>
            <a:ext cx="7162800" cy="3277637"/>
          </a:xfrm>
          <a:prstGeom prst="rect">
            <a:avLst/>
          </a:prstGeom>
        </p:spPr>
      </p:pic>
    </p:spTree>
    <p:extLst>
      <p:ext uri="{BB962C8B-B14F-4D97-AF65-F5344CB8AC3E}">
        <p14:creationId xmlns:p14="http://schemas.microsoft.com/office/powerpoint/2010/main" val="41460378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828801" y="4233415"/>
            <a:ext cx="7044530" cy="2431435"/>
          </a:xfrm>
          <a:prstGeom prst="rect">
            <a:avLst/>
          </a:prstGeom>
          <a:noFill/>
          <a:ln w="9525">
            <a:noFill/>
            <a:miter lim="800000"/>
            <a:headEnd/>
            <a:tailEnd/>
          </a:ln>
          <a:effectLst/>
        </p:spPr>
        <p:txBody>
          <a:bodyPr wrap="square">
            <a:spAutoFit/>
          </a:bodyPr>
          <a:lstStyle/>
          <a:p>
            <a:pPr marL="342900" indent="-342900" algn="l" eaLnBrk="0" hangingPunct="0">
              <a:buFont typeface="Arial" panose="020B0604020202020204" pitchFamily="34" charset="0"/>
              <a:buChar char="•"/>
              <a:defRPr/>
            </a:pPr>
            <a:r>
              <a:rPr lang="en-US" sz="2000" dirty="0"/>
              <a:t>Place LED’s on PC board, </a:t>
            </a:r>
            <a:r>
              <a:rPr lang="en-US" sz="2000" u="sng" dirty="0">
                <a:effectLst>
                  <a:outerShdw blurRad="38100" dist="38100" dir="2700000" algn="tl">
                    <a:srgbClr val="C0C0C0"/>
                  </a:outerShdw>
                </a:effectLst>
              </a:rPr>
              <a:t>flat side of LED’s facing right</a:t>
            </a:r>
            <a:r>
              <a:rPr lang="en-US" sz="2000" dirty="0"/>
              <a:t>, bend leads out, then solder leads.  </a:t>
            </a:r>
            <a:endParaRPr lang="en-US" sz="2000" dirty="0" smtClean="0"/>
          </a:p>
          <a:p>
            <a:pPr marL="342900" indent="-342900" algn="l" eaLnBrk="0" hangingPunct="0">
              <a:buFont typeface="Arial" panose="020B0604020202020204" pitchFamily="34" charset="0"/>
              <a:buChar char="•"/>
              <a:defRPr/>
            </a:pPr>
            <a:r>
              <a:rPr lang="en-US" sz="2000" dirty="0" smtClean="0"/>
              <a:t>After </a:t>
            </a:r>
            <a:r>
              <a:rPr lang="en-US" sz="2000" dirty="0"/>
              <a:t>soldering, cut leads close to board.  </a:t>
            </a:r>
            <a:endParaRPr lang="en-US" sz="2000" dirty="0" smtClean="0"/>
          </a:p>
          <a:p>
            <a:pPr marL="342900" indent="-342900" algn="l" eaLnBrk="0" hangingPunct="0">
              <a:buFont typeface="Arial" panose="020B0604020202020204" pitchFamily="34" charset="0"/>
              <a:buChar char="•"/>
              <a:defRPr/>
            </a:pPr>
            <a:r>
              <a:rPr lang="en-US" sz="2000" dirty="0" smtClean="0"/>
              <a:t>There </a:t>
            </a:r>
            <a:r>
              <a:rPr lang="en-US" sz="2000" dirty="0"/>
              <a:t>are 12 of these.  </a:t>
            </a:r>
            <a:endParaRPr lang="en-US" sz="2000" dirty="0" smtClean="0"/>
          </a:p>
          <a:p>
            <a:pPr marL="800100" lvl="1" indent="-342900" algn="l" eaLnBrk="0" hangingPunct="0">
              <a:buFont typeface="Arial" panose="020B0604020202020204" pitchFamily="34" charset="0"/>
              <a:buChar char="•"/>
              <a:defRPr/>
            </a:pPr>
            <a:r>
              <a:rPr lang="en-US" sz="1800" dirty="0" smtClean="0"/>
              <a:t>Solder </a:t>
            </a:r>
            <a:r>
              <a:rPr lang="en-US" sz="1800" dirty="0"/>
              <a:t>only 1 lead of each LED. </a:t>
            </a:r>
            <a:endParaRPr lang="en-US" sz="1800" dirty="0" smtClean="0"/>
          </a:p>
          <a:p>
            <a:pPr marL="800100" lvl="1" indent="-342900" algn="l" eaLnBrk="0" hangingPunct="0">
              <a:buFont typeface="Arial" panose="020B0604020202020204" pitchFamily="34" charset="0"/>
              <a:buChar char="•"/>
              <a:defRPr/>
            </a:pPr>
            <a:r>
              <a:rPr lang="en-US" sz="1800" dirty="0" smtClean="0"/>
              <a:t>Place </a:t>
            </a:r>
            <a:r>
              <a:rPr lang="en-US" sz="1800" dirty="0"/>
              <a:t>solder iron on soldered lead, melting solder, and then press LED flush to the board.  </a:t>
            </a:r>
            <a:endParaRPr lang="en-US" sz="1800" dirty="0" smtClean="0"/>
          </a:p>
          <a:p>
            <a:pPr marL="800100" lvl="1" indent="-342900" algn="l" eaLnBrk="0" hangingPunct="0">
              <a:buFont typeface="Arial" panose="020B0604020202020204" pitchFamily="34" charset="0"/>
              <a:buChar char="•"/>
              <a:defRPr/>
            </a:pPr>
            <a:r>
              <a:rPr lang="en-US" sz="1800" dirty="0" smtClean="0"/>
              <a:t>Then </a:t>
            </a:r>
            <a:r>
              <a:rPr lang="en-US" sz="1800" dirty="0"/>
              <a:t>solder the other lead.</a:t>
            </a:r>
          </a:p>
        </p:txBody>
      </p:sp>
      <p:sp>
        <p:nvSpPr>
          <p:cNvPr id="17441" name="Text Box 335"/>
          <p:cNvSpPr txBox="1">
            <a:spLocks noChangeArrowheads="1"/>
          </p:cNvSpPr>
          <p:nvPr/>
        </p:nvSpPr>
        <p:spPr bwMode="auto">
          <a:xfrm>
            <a:off x="1828801" y="86198"/>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200" dirty="0">
                <a:latin typeface="+mn-lt"/>
              </a:rPr>
              <a:t>Microprocessor Controlled Counter Kit</a:t>
            </a:r>
          </a:p>
        </p:txBody>
      </p:sp>
      <p:pic>
        <p:nvPicPr>
          <p:cNvPr id="2" name="Picture 1"/>
          <p:cNvPicPr>
            <a:picLocks noChangeAspect="1"/>
          </p:cNvPicPr>
          <p:nvPr/>
        </p:nvPicPr>
        <p:blipFill>
          <a:blip r:embed="rId4"/>
          <a:stretch>
            <a:fillRect/>
          </a:stretch>
        </p:blipFill>
        <p:spPr>
          <a:xfrm>
            <a:off x="2057400" y="762000"/>
            <a:ext cx="6673913" cy="3380388"/>
          </a:xfrm>
          <a:prstGeom prst="rect">
            <a:avLst/>
          </a:prstGeom>
        </p:spPr>
      </p:pic>
    </p:spTree>
    <p:extLst>
      <p:ext uri="{BB962C8B-B14F-4D97-AF65-F5344CB8AC3E}">
        <p14:creationId xmlns:p14="http://schemas.microsoft.com/office/powerpoint/2010/main" val="1017887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a:grpSpLocks noChangeAspect="1"/>
          </p:cNvGrpSpPr>
          <p:nvPr/>
        </p:nvGrpSpPr>
        <p:grpSpPr>
          <a:xfrm>
            <a:off x="1925193" y="1269116"/>
            <a:ext cx="3096218" cy="2423514"/>
            <a:chOff x="258763" y="1435100"/>
            <a:chExt cx="3309937" cy="2590800"/>
          </a:xfrm>
        </p:grpSpPr>
        <p:sp>
          <p:nvSpPr>
            <p:cNvPr id="21514" name="Rectangle 84"/>
            <p:cNvSpPr>
              <a:spLocks noChangeArrowheads="1"/>
            </p:cNvSpPr>
            <p:nvPr/>
          </p:nvSpPr>
          <p:spPr bwMode="auto">
            <a:xfrm>
              <a:off x="1270000" y="1435100"/>
              <a:ext cx="2298700" cy="2590800"/>
            </a:xfrm>
            <a:prstGeom prst="rect">
              <a:avLst/>
            </a:prstGeom>
            <a:solidFill>
              <a:schemeClr val="bg1"/>
            </a:solidFill>
            <a:ln w="38100">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15" name="Text Box 87"/>
            <p:cNvSpPr txBox="1">
              <a:spLocks noChangeArrowheads="1"/>
            </p:cNvSpPr>
            <p:nvPr/>
          </p:nvSpPr>
          <p:spPr bwMode="auto">
            <a:xfrm>
              <a:off x="1344613" y="1585913"/>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a:latin typeface="+mn-lt"/>
                </a:rPr>
                <a:t>+</a:t>
              </a:r>
            </a:p>
          </p:txBody>
        </p:sp>
        <p:sp>
          <p:nvSpPr>
            <p:cNvPr id="21516" name="Text Box 88"/>
            <p:cNvSpPr txBox="1">
              <a:spLocks noChangeArrowheads="1"/>
            </p:cNvSpPr>
            <p:nvPr/>
          </p:nvSpPr>
          <p:spPr bwMode="auto">
            <a:xfrm>
              <a:off x="496888" y="1585913"/>
              <a:ext cx="6739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a:solidFill>
                    <a:srgbClr val="FF3300"/>
                  </a:solidFill>
                  <a:latin typeface="+mn-lt"/>
                </a:rPr>
                <a:t>Red</a:t>
              </a:r>
            </a:p>
          </p:txBody>
        </p:sp>
        <p:sp>
          <p:nvSpPr>
            <p:cNvPr id="21517" name="Text Box 89"/>
            <p:cNvSpPr txBox="1">
              <a:spLocks noChangeArrowheads="1"/>
            </p:cNvSpPr>
            <p:nvPr/>
          </p:nvSpPr>
          <p:spPr bwMode="auto">
            <a:xfrm>
              <a:off x="258763" y="2093913"/>
              <a:ext cx="861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a:latin typeface="+mn-lt"/>
                </a:rPr>
                <a:t>Black</a:t>
              </a:r>
            </a:p>
          </p:txBody>
        </p:sp>
        <p:sp>
          <p:nvSpPr>
            <p:cNvPr id="21518" name="Freeform 90"/>
            <p:cNvSpPr>
              <a:spLocks/>
            </p:cNvSpPr>
            <p:nvPr/>
          </p:nvSpPr>
          <p:spPr bwMode="auto">
            <a:xfrm>
              <a:off x="1876425" y="2322513"/>
              <a:ext cx="519113" cy="671512"/>
            </a:xfrm>
            <a:custGeom>
              <a:avLst/>
              <a:gdLst>
                <a:gd name="T0" fmla="*/ 0 w 327"/>
                <a:gd name="T1" fmla="*/ 10080618 h 423"/>
                <a:gd name="T2" fmla="*/ 320060926 w 327"/>
                <a:gd name="T3" fmla="*/ 148688321 h 423"/>
                <a:gd name="T4" fmla="*/ 410786604 w 327"/>
                <a:gd name="T5" fmla="*/ 607356433 h 423"/>
                <a:gd name="T6" fmla="*/ 778729733 w 327"/>
                <a:gd name="T7" fmla="*/ 1018142470 h 423"/>
                <a:gd name="T8" fmla="*/ 824092572 w 327"/>
                <a:gd name="T9" fmla="*/ 1066024595 h 423"/>
                <a:gd name="T10" fmla="*/ 0 60000 65536"/>
                <a:gd name="T11" fmla="*/ 0 60000 65536"/>
                <a:gd name="T12" fmla="*/ 0 60000 65536"/>
                <a:gd name="T13" fmla="*/ 0 60000 65536"/>
                <a:gd name="T14" fmla="*/ 0 60000 65536"/>
                <a:gd name="T15" fmla="*/ 0 w 327"/>
                <a:gd name="T16" fmla="*/ 0 h 423"/>
                <a:gd name="T17" fmla="*/ 327 w 327"/>
                <a:gd name="T18" fmla="*/ 423 h 423"/>
              </a:gdLst>
              <a:ahLst/>
              <a:cxnLst>
                <a:cxn ang="T10">
                  <a:pos x="T0" y="T1"/>
                </a:cxn>
                <a:cxn ang="T11">
                  <a:pos x="T2" y="T3"/>
                </a:cxn>
                <a:cxn ang="T12">
                  <a:pos x="T4" y="T5"/>
                </a:cxn>
                <a:cxn ang="T13">
                  <a:pos x="T6" y="T7"/>
                </a:cxn>
                <a:cxn ang="T14">
                  <a:pos x="T8" y="T9"/>
                </a:cxn>
              </a:cxnLst>
              <a:rect l="T15" t="T16" r="T17" b="T18"/>
              <a:pathLst>
                <a:path w="327" h="423">
                  <a:moveTo>
                    <a:pt x="0" y="4"/>
                  </a:moveTo>
                  <a:cubicBezTo>
                    <a:pt x="41" y="26"/>
                    <a:pt x="85" y="38"/>
                    <a:pt x="127" y="59"/>
                  </a:cubicBezTo>
                  <a:cubicBezTo>
                    <a:pt x="178" y="161"/>
                    <a:pt x="102" y="0"/>
                    <a:pt x="163" y="241"/>
                  </a:cubicBezTo>
                  <a:cubicBezTo>
                    <a:pt x="185" y="329"/>
                    <a:pt x="235" y="367"/>
                    <a:pt x="309" y="404"/>
                  </a:cubicBezTo>
                  <a:cubicBezTo>
                    <a:pt x="315" y="410"/>
                    <a:pt x="327" y="423"/>
                    <a:pt x="327" y="42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9" name="Freeform 91"/>
            <p:cNvSpPr>
              <a:spLocks/>
            </p:cNvSpPr>
            <p:nvPr/>
          </p:nvSpPr>
          <p:spPr bwMode="auto">
            <a:xfrm>
              <a:off x="1855788" y="1792288"/>
              <a:ext cx="519112" cy="671512"/>
            </a:xfrm>
            <a:custGeom>
              <a:avLst/>
              <a:gdLst>
                <a:gd name="T0" fmla="*/ 0 w 327"/>
                <a:gd name="T1" fmla="*/ 10080618 h 423"/>
                <a:gd name="T2" fmla="*/ 320058721 w 327"/>
                <a:gd name="T3" fmla="*/ 148688321 h 423"/>
                <a:gd name="T4" fmla="*/ 410784225 w 327"/>
                <a:gd name="T5" fmla="*/ 607356433 h 423"/>
                <a:gd name="T6" fmla="*/ 778726645 w 327"/>
                <a:gd name="T7" fmla="*/ 1018142470 h 423"/>
                <a:gd name="T8" fmla="*/ 824089397 w 327"/>
                <a:gd name="T9" fmla="*/ 1066024595 h 423"/>
                <a:gd name="T10" fmla="*/ 0 60000 65536"/>
                <a:gd name="T11" fmla="*/ 0 60000 65536"/>
                <a:gd name="T12" fmla="*/ 0 60000 65536"/>
                <a:gd name="T13" fmla="*/ 0 60000 65536"/>
                <a:gd name="T14" fmla="*/ 0 60000 65536"/>
                <a:gd name="T15" fmla="*/ 0 w 327"/>
                <a:gd name="T16" fmla="*/ 0 h 423"/>
                <a:gd name="T17" fmla="*/ 327 w 327"/>
                <a:gd name="T18" fmla="*/ 423 h 423"/>
              </a:gdLst>
              <a:ahLst/>
              <a:cxnLst>
                <a:cxn ang="T10">
                  <a:pos x="T0" y="T1"/>
                </a:cxn>
                <a:cxn ang="T11">
                  <a:pos x="T2" y="T3"/>
                </a:cxn>
                <a:cxn ang="T12">
                  <a:pos x="T4" y="T5"/>
                </a:cxn>
                <a:cxn ang="T13">
                  <a:pos x="T6" y="T7"/>
                </a:cxn>
                <a:cxn ang="T14">
                  <a:pos x="T8" y="T9"/>
                </a:cxn>
              </a:cxnLst>
              <a:rect l="T15" t="T16" r="T17" b="T18"/>
              <a:pathLst>
                <a:path w="327" h="423">
                  <a:moveTo>
                    <a:pt x="0" y="4"/>
                  </a:moveTo>
                  <a:cubicBezTo>
                    <a:pt x="41" y="26"/>
                    <a:pt x="85" y="38"/>
                    <a:pt x="127" y="59"/>
                  </a:cubicBezTo>
                  <a:cubicBezTo>
                    <a:pt x="178" y="161"/>
                    <a:pt x="102" y="0"/>
                    <a:pt x="163" y="241"/>
                  </a:cubicBezTo>
                  <a:cubicBezTo>
                    <a:pt x="185" y="329"/>
                    <a:pt x="235" y="367"/>
                    <a:pt x="309" y="404"/>
                  </a:cubicBezTo>
                  <a:cubicBezTo>
                    <a:pt x="315" y="410"/>
                    <a:pt x="327" y="423"/>
                    <a:pt x="327" y="423"/>
                  </a:cubicBezTo>
                </a:path>
              </a:pathLst>
            </a:custGeom>
            <a:noFill/>
            <a:ln w="3810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20" name="Oval 92"/>
            <p:cNvSpPr>
              <a:spLocks noChangeArrowheads="1"/>
            </p:cNvSpPr>
            <p:nvPr/>
          </p:nvSpPr>
          <p:spPr bwMode="auto">
            <a:xfrm>
              <a:off x="1727200" y="1752600"/>
              <a:ext cx="127000" cy="101600"/>
            </a:xfrm>
            <a:prstGeom prst="ellipse">
              <a:avLst/>
            </a:prstGeom>
            <a:solidFill>
              <a:schemeClr val="bg1"/>
            </a:solidFill>
            <a:ln w="2857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21" name="Oval 93"/>
            <p:cNvSpPr>
              <a:spLocks noChangeArrowheads="1"/>
            </p:cNvSpPr>
            <p:nvPr/>
          </p:nvSpPr>
          <p:spPr bwMode="auto">
            <a:xfrm>
              <a:off x="1739900" y="2260600"/>
              <a:ext cx="127000" cy="101600"/>
            </a:xfrm>
            <a:prstGeom prst="ellipse">
              <a:avLst/>
            </a:prstGeom>
            <a:solidFill>
              <a:schemeClr val="bg1"/>
            </a:solidFill>
            <a:ln w="2857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grpSp>
      <p:sp>
        <p:nvSpPr>
          <p:cNvPr id="21522" name="Text Box 94"/>
          <p:cNvSpPr txBox="1">
            <a:spLocks noChangeArrowheads="1"/>
          </p:cNvSpPr>
          <p:nvPr/>
        </p:nvSpPr>
        <p:spPr bwMode="auto">
          <a:xfrm>
            <a:off x="1846262" y="3984348"/>
            <a:ext cx="69167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6075" indent="-3460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algn="l">
              <a:buFont typeface="Arial" panose="020B0604020202020204" pitchFamily="34" charset="0"/>
              <a:buChar char="•"/>
            </a:pPr>
            <a:r>
              <a:rPr lang="en-US" altLang="en-US" sz="2000" dirty="0">
                <a:latin typeface="+mn-lt"/>
              </a:rPr>
              <a:t>From the bottom of the board, insert the red battery holder lead into the + hole.  </a:t>
            </a:r>
          </a:p>
          <a:p>
            <a:pPr marL="342900" indent="-342900" algn="l">
              <a:buFont typeface="Arial" panose="020B0604020202020204" pitchFamily="34" charset="0"/>
              <a:buChar char="•"/>
            </a:pPr>
            <a:r>
              <a:rPr lang="en-US" altLang="en-US" sz="2000" dirty="0" smtClean="0">
                <a:latin typeface="+mn-lt"/>
              </a:rPr>
              <a:t>Insert </a:t>
            </a:r>
            <a:r>
              <a:rPr lang="en-US" altLang="en-US" sz="2000" dirty="0">
                <a:latin typeface="+mn-lt"/>
              </a:rPr>
              <a:t>the black lead into the other hole.  </a:t>
            </a:r>
            <a:endParaRPr lang="en-US" altLang="en-US" sz="2000" dirty="0" smtClean="0">
              <a:latin typeface="+mn-lt"/>
            </a:endParaRPr>
          </a:p>
          <a:p>
            <a:pPr marL="342900" indent="-342900" algn="l">
              <a:buFont typeface="Arial" panose="020B0604020202020204" pitchFamily="34" charset="0"/>
              <a:buChar char="•"/>
            </a:pPr>
            <a:r>
              <a:rPr lang="en-US" altLang="en-US" sz="2000" dirty="0" smtClean="0">
                <a:latin typeface="+mn-lt"/>
              </a:rPr>
              <a:t>From </a:t>
            </a:r>
            <a:r>
              <a:rPr lang="en-US" altLang="en-US" sz="2000" dirty="0">
                <a:latin typeface="+mn-lt"/>
              </a:rPr>
              <a:t>the top of the board, solder both battery leads.</a:t>
            </a:r>
          </a:p>
          <a:p>
            <a:pPr marL="342900" indent="-342900" algn="l">
              <a:buFont typeface="Arial" panose="020B0604020202020204" pitchFamily="34" charset="0"/>
              <a:buChar char="•"/>
            </a:pPr>
            <a:r>
              <a:rPr lang="en-US" altLang="en-US" sz="2000" dirty="0" smtClean="0">
                <a:latin typeface="+mn-lt"/>
              </a:rPr>
              <a:t>Inspect </a:t>
            </a:r>
            <a:r>
              <a:rPr lang="en-US" altLang="en-US" sz="2000" dirty="0">
                <a:latin typeface="+mn-lt"/>
              </a:rPr>
              <a:t>board for good solder joints and for no solder shorts.  </a:t>
            </a:r>
          </a:p>
        </p:txBody>
      </p:sp>
      <p:grpSp>
        <p:nvGrpSpPr>
          <p:cNvPr id="3" name="Group 2"/>
          <p:cNvGrpSpPr>
            <a:grpSpLocks noChangeAspect="1"/>
          </p:cNvGrpSpPr>
          <p:nvPr/>
        </p:nvGrpSpPr>
        <p:grpSpPr>
          <a:xfrm>
            <a:off x="5334000" y="1269116"/>
            <a:ext cx="3429000" cy="1973732"/>
            <a:chOff x="4514850" y="1328738"/>
            <a:chExt cx="3968750" cy="2284412"/>
          </a:xfrm>
        </p:grpSpPr>
        <p:sp>
          <p:nvSpPr>
            <p:cNvPr id="21506" name="Oval 70"/>
            <p:cNvSpPr>
              <a:spLocks noChangeArrowheads="1"/>
            </p:cNvSpPr>
            <p:nvPr/>
          </p:nvSpPr>
          <p:spPr bwMode="auto">
            <a:xfrm>
              <a:off x="5543550" y="1333500"/>
              <a:ext cx="244475" cy="37465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07" name="Oval 71"/>
            <p:cNvSpPr>
              <a:spLocks noChangeArrowheads="1"/>
            </p:cNvSpPr>
            <p:nvPr/>
          </p:nvSpPr>
          <p:spPr bwMode="auto">
            <a:xfrm>
              <a:off x="6081713" y="1343025"/>
              <a:ext cx="244475" cy="3746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08" name="Oval 72"/>
            <p:cNvSpPr>
              <a:spLocks noChangeArrowheads="1"/>
            </p:cNvSpPr>
            <p:nvPr/>
          </p:nvSpPr>
          <p:spPr bwMode="auto">
            <a:xfrm>
              <a:off x="6648450" y="1338263"/>
              <a:ext cx="244475" cy="37465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09" name="Oval 73"/>
            <p:cNvSpPr>
              <a:spLocks noChangeArrowheads="1"/>
            </p:cNvSpPr>
            <p:nvPr/>
          </p:nvSpPr>
          <p:spPr bwMode="auto">
            <a:xfrm>
              <a:off x="7200900" y="1333500"/>
              <a:ext cx="244475" cy="37465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10" name="Oval 74"/>
            <p:cNvSpPr>
              <a:spLocks noChangeArrowheads="1"/>
            </p:cNvSpPr>
            <p:nvPr/>
          </p:nvSpPr>
          <p:spPr bwMode="auto">
            <a:xfrm>
              <a:off x="7710488" y="1328738"/>
              <a:ext cx="244475" cy="3746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11" name="Oval 75"/>
            <p:cNvSpPr>
              <a:spLocks noChangeArrowheads="1"/>
            </p:cNvSpPr>
            <p:nvPr/>
          </p:nvSpPr>
          <p:spPr bwMode="auto">
            <a:xfrm>
              <a:off x="5048250" y="1352550"/>
              <a:ext cx="244475" cy="37465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12" name="Rectangle 76" descr="20%"/>
            <p:cNvSpPr>
              <a:spLocks noChangeArrowheads="1"/>
            </p:cNvSpPr>
            <p:nvPr/>
          </p:nvSpPr>
          <p:spPr bwMode="auto">
            <a:xfrm>
              <a:off x="4514850" y="1555750"/>
              <a:ext cx="3968750" cy="173038"/>
            </a:xfrm>
            <a:prstGeom prst="rect">
              <a:avLst/>
            </a:prstGeom>
            <a:pattFill prst="pct20">
              <a:fgClr>
                <a:srgbClr val="008000"/>
              </a:fgClr>
              <a:bgClr>
                <a:srgbClr val="FFFFFF"/>
              </a:bgClr>
            </a:patt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23" name="Freeform 95"/>
            <p:cNvSpPr>
              <a:spLocks/>
            </p:cNvSpPr>
            <p:nvPr/>
          </p:nvSpPr>
          <p:spPr bwMode="auto">
            <a:xfrm>
              <a:off x="4648200" y="1727200"/>
              <a:ext cx="952500" cy="1270000"/>
            </a:xfrm>
            <a:custGeom>
              <a:avLst/>
              <a:gdLst>
                <a:gd name="T0" fmla="*/ 0 w 600"/>
                <a:gd name="T1" fmla="*/ 0 h 800"/>
                <a:gd name="T2" fmla="*/ 362902452 w 600"/>
                <a:gd name="T3" fmla="*/ 60483756 h 800"/>
                <a:gd name="T4" fmla="*/ 443547518 w 600"/>
                <a:gd name="T5" fmla="*/ 80645000 h 800"/>
                <a:gd name="T6" fmla="*/ 564514969 w 600"/>
                <a:gd name="T7" fmla="*/ 120967513 h 800"/>
                <a:gd name="T8" fmla="*/ 766127387 w 600"/>
                <a:gd name="T9" fmla="*/ 262096269 h 800"/>
                <a:gd name="T10" fmla="*/ 1068546212 w 600"/>
                <a:gd name="T11" fmla="*/ 544353782 h 800"/>
                <a:gd name="T12" fmla="*/ 1229836146 w 600"/>
                <a:gd name="T13" fmla="*/ 866933882 h 800"/>
                <a:gd name="T14" fmla="*/ 1431448564 w 600"/>
                <a:gd name="T15" fmla="*/ 1471771198 h 800"/>
                <a:gd name="T16" fmla="*/ 1512093532 w 600"/>
                <a:gd name="T17" fmla="*/ 1754029008 h 800"/>
                <a:gd name="T18" fmla="*/ 1512093532 w 600"/>
                <a:gd name="T19" fmla="*/ 2016125178 h 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800"/>
                <a:gd name="T32" fmla="*/ 600 w 600"/>
                <a:gd name="T33" fmla="*/ 800 h 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800">
                  <a:moveTo>
                    <a:pt x="0" y="0"/>
                  </a:moveTo>
                  <a:cubicBezTo>
                    <a:pt x="49" y="10"/>
                    <a:pt x="93" y="18"/>
                    <a:pt x="144" y="24"/>
                  </a:cubicBezTo>
                  <a:cubicBezTo>
                    <a:pt x="155" y="27"/>
                    <a:pt x="165" y="29"/>
                    <a:pt x="176" y="32"/>
                  </a:cubicBezTo>
                  <a:cubicBezTo>
                    <a:pt x="192" y="37"/>
                    <a:pt x="224" y="48"/>
                    <a:pt x="224" y="48"/>
                  </a:cubicBezTo>
                  <a:cubicBezTo>
                    <a:pt x="271" y="84"/>
                    <a:pt x="245" y="65"/>
                    <a:pt x="304" y="104"/>
                  </a:cubicBezTo>
                  <a:cubicBezTo>
                    <a:pt x="349" y="134"/>
                    <a:pt x="378" y="185"/>
                    <a:pt x="424" y="216"/>
                  </a:cubicBezTo>
                  <a:cubicBezTo>
                    <a:pt x="446" y="259"/>
                    <a:pt x="467" y="301"/>
                    <a:pt x="488" y="344"/>
                  </a:cubicBezTo>
                  <a:cubicBezTo>
                    <a:pt x="501" y="423"/>
                    <a:pt x="523" y="517"/>
                    <a:pt x="568" y="584"/>
                  </a:cubicBezTo>
                  <a:cubicBezTo>
                    <a:pt x="578" y="624"/>
                    <a:pt x="593" y="654"/>
                    <a:pt x="600" y="696"/>
                  </a:cubicBezTo>
                  <a:cubicBezTo>
                    <a:pt x="590" y="763"/>
                    <a:pt x="600" y="742"/>
                    <a:pt x="600" y="8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24" name="Freeform 96"/>
            <p:cNvSpPr>
              <a:spLocks/>
            </p:cNvSpPr>
            <p:nvPr/>
          </p:nvSpPr>
          <p:spPr bwMode="auto">
            <a:xfrm>
              <a:off x="4610100" y="1692275"/>
              <a:ext cx="917575" cy="1317625"/>
            </a:xfrm>
            <a:custGeom>
              <a:avLst/>
              <a:gdLst>
                <a:gd name="T0" fmla="*/ 0 w 578"/>
                <a:gd name="T1" fmla="*/ 75604690 h 830"/>
                <a:gd name="T2" fmla="*/ 443547511 w 578"/>
                <a:gd name="T3" fmla="*/ 236894717 h 830"/>
                <a:gd name="T4" fmla="*/ 826611099 w 578"/>
                <a:gd name="T5" fmla="*/ 559474721 h 830"/>
                <a:gd name="T6" fmla="*/ 1028223713 w 578"/>
                <a:gd name="T7" fmla="*/ 720764674 h 830"/>
                <a:gd name="T8" fmla="*/ 1149191161 w 578"/>
                <a:gd name="T9" fmla="*/ 942538557 h 830"/>
                <a:gd name="T10" fmla="*/ 1209674886 w 578"/>
                <a:gd name="T11" fmla="*/ 1063506022 h 830"/>
                <a:gd name="T12" fmla="*/ 1270158610 w 578"/>
                <a:gd name="T13" fmla="*/ 1285279706 h 830"/>
                <a:gd name="T14" fmla="*/ 1370964818 w 578"/>
                <a:gd name="T15" fmla="*/ 1547375879 h 830"/>
                <a:gd name="T16" fmla="*/ 1411287301 w 578"/>
                <a:gd name="T17" fmla="*/ 1708666229 h 830"/>
                <a:gd name="T18" fmla="*/ 1451609784 w 578"/>
                <a:gd name="T19" fmla="*/ 1849794937 h 830"/>
                <a:gd name="T20" fmla="*/ 1451609784 w 578"/>
                <a:gd name="T21" fmla="*/ 2091729866 h 8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8"/>
                <a:gd name="T34" fmla="*/ 0 h 830"/>
                <a:gd name="T35" fmla="*/ 578 w 578"/>
                <a:gd name="T36" fmla="*/ 830 h 8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8" h="830">
                  <a:moveTo>
                    <a:pt x="0" y="30"/>
                  </a:moveTo>
                  <a:cubicBezTo>
                    <a:pt x="91" y="0"/>
                    <a:pt x="104" y="70"/>
                    <a:pt x="176" y="94"/>
                  </a:cubicBezTo>
                  <a:cubicBezTo>
                    <a:pt x="231" y="135"/>
                    <a:pt x="277" y="177"/>
                    <a:pt x="328" y="222"/>
                  </a:cubicBezTo>
                  <a:cubicBezTo>
                    <a:pt x="354" y="246"/>
                    <a:pt x="383" y="261"/>
                    <a:pt x="408" y="286"/>
                  </a:cubicBezTo>
                  <a:cubicBezTo>
                    <a:pt x="419" y="320"/>
                    <a:pt x="434" y="345"/>
                    <a:pt x="456" y="374"/>
                  </a:cubicBezTo>
                  <a:cubicBezTo>
                    <a:pt x="485" y="462"/>
                    <a:pt x="439" y="329"/>
                    <a:pt x="480" y="422"/>
                  </a:cubicBezTo>
                  <a:cubicBezTo>
                    <a:pt x="500" y="466"/>
                    <a:pt x="493" y="467"/>
                    <a:pt x="504" y="510"/>
                  </a:cubicBezTo>
                  <a:cubicBezTo>
                    <a:pt x="513" y="546"/>
                    <a:pt x="530" y="580"/>
                    <a:pt x="544" y="614"/>
                  </a:cubicBezTo>
                  <a:cubicBezTo>
                    <a:pt x="552" y="634"/>
                    <a:pt x="553" y="657"/>
                    <a:pt x="560" y="678"/>
                  </a:cubicBezTo>
                  <a:cubicBezTo>
                    <a:pt x="564" y="691"/>
                    <a:pt x="575" y="722"/>
                    <a:pt x="576" y="734"/>
                  </a:cubicBezTo>
                  <a:cubicBezTo>
                    <a:pt x="578" y="766"/>
                    <a:pt x="576" y="798"/>
                    <a:pt x="576" y="8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25" name="Rectangle 99"/>
            <p:cNvSpPr>
              <a:spLocks noChangeArrowheads="1"/>
            </p:cNvSpPr>
            <p:nvPr/>
          </p:nvSpPr>
          <p:spPr bwMode="auto">
            <a:xfrm>
              <a:off x="5443538" y="2974975"/>
              <a:ext cx="2713037" cy="638175"/>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grpSp>
      <p:sp>
        <p:nvSpPr>
          <p:cNvPr id="21526" name="Text Box 100"/>
          <p:cNvSpPr txBox="1">
            <a:spLocks noChangeArrowheads="1"/>
          </p:cNvSpPr>
          <p:nvPr/>
        </p:nvSpPr>
        <p:spPr bwMode="auto">
          <a:xfrm>
            <a:off x="1846262" y="268613"/>
            <a:ext cx="72977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200" dirty="0">
                <a:latin typeface="+mn-lt"/>
              </a:rPr>
              <a:t>Microprocessor Controlled Counter Kit</a:t>
            </a:r>
          </a:p>
        </p:txBody>
      </p:sp>
    </p:spTree>
    <p:extLst>
      <p:ext uri="{BB962C8B-B14F-4D97-AF65-F5344CB8AC3E}">
        <p14:creationId xmlns:p14="http://schemas.microsoft.com/office/powerpoint/2010/main" val="3318838095"/>
      </p:ext>
    </p:extLst>
  </p:cSld>
  <p:clrMapOvr>
    <a:masterClrMapping/>
  </p:clrMapOvr>
</p:sld>
</file>

<file path=ppt/theme/theme1.xml><?xml version="1.0" encoding="utf-8"?>
<a:theme xmlns:a="http://schemas.openxmlformats.org/drawingml/2006/main" name="powerpoint-template-24">
  <a:themeElements>
    <a:clrScheme name="powerpoint-template-24 16">
      <a:dk1>
        <a:srgbClr val="4D4D4D"/>
      </a:dk1>
      <a:lt1>
        <a:srgbClr val="FFFFFF"/>
      </a:lt1>
      <a:dk2>
        <a:srgbClr val="4D4D4D"/>
      </a:dk2>
      <a:lt2>
        <a:srgbClr val="285E80"/>
      </a:lt2>
      <a:accent1>
        <a:srgbClr val="3E7A98"/>
      </a:accent1>
      <a:accent2>
        <a:srgbClr val="5A91AC"/>
      </a:accent2>
      <a:accent3>
        <a:srgbClr val="FFFFFF"/>
      </a:accent3>
      <a:accent4>
        <a:srgbClr val="404040"/>
      </a:accent4>
      <a:accent5>
        <a:srgbClr val="AFBECA"/>
      </a:accent5>
      <a:accent6>
        <a:srgbClr val="51839B"/>
      </a:accent6>
      <a:hlink>
        <a:srgbClr val="6C9FB8"/>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116DE4"/>
        </a:lt2>
        <a:accent1>
          <a:srgbClr val="235CAF"/>
        </a:accent1>
        <a:accent2>
          <a:srgbClr val="54A1EE"/>
        </a:accent2>
        <a:accent3>
          <a:srgbClr val="FFFFFF"/>
        </a:accent3>
        <a:accent4>
          <a:srgbClr val="404040"/>
        </a:accent4>
        <a:accent5>
          <a:srgbClr val="ACB5D4"/>
        </a:accent5>
        <a:accent6>
          <a:srgbClr val="4B91D8"/>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246DD8"/>
        </a:lt2>
        <a:accent1>
          <a:srgbClr val="2FC5F1"/>
        </a:accent1>
        <a:accent2>
          <a:srgbClr val="218DEB"/>
        </a:accent2>
        <a:accent3>
          <a:srgbClr val="FFFFFF"/>
        </a:accent3>
        <a:accent4>
          <a:srgbClr val="404040"/>
        </a:accent4>
        <a:accent5>
          <a:srgbClr val="ADDFF7"/>
        </a:accent5>
        <a:accent6>
          <a:srgbClr val="1D7FD5"/>
        </a:accent6>
        <a:hlink>
          <a:srgbClr val="39A1E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4377BA"/>
        </a:lt2>
        <a:accent1>
          <a:srgbClr val="5793D1"/>
        </a:accent1>
        <a:accent2>
          <a:srgbClr val="5FA2DB"/>
        </a:accent2>
        <a:accent3>
          <a:srgbClr val="FFFFFF"/>
        </a:accent3>
        <a:accent4>
          <a:srgbClr val="404040"/>
        </a:accent4>
        <a:accent5>
          <a:srgbClr val="B4C8E5"/>
        </a:accent5>
        <a:accent6>
          <a:srgbClr val="5592C6"/>
        </a:accent6>
        <a:hlink>
          <a:srgbClr val="68AEE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0067B5"/>
        </a:lt2>
        <a:accent1>
          <a:srgbClr val="1881BF"/>
        </a:accent1>
        <a:accent2>
          <a:srgbClr val="39B0DA"/>
        </a:accent2>
        <a:accent3>
          <a:srgbClr val="FFFFFF"/>
        </a:accent3>
        <a:accent4>
          <a:srgbClr val="404040"/>
        </a:accent4>
        <a:accent5>
          <a:srgbClr val="ABC1DC"/>
        </a:accent5>
        <a:accent6>
          <a:srgbClr val="339FC5"/>
        </a:accent6>
        <a:hlink>
          <a:srgbClr val="40B0D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026788"/>
        </a:lt2>
        <a:accent1>
          <a:srgbClr val="0089B3"/>
        </a:accent1>
        <a:accent2>
          <a:srgbClr val="01A2CE"/>
        </a:accent2>
        <a:accent3>
          <a:srgbClr val="FFFFFF"/>
        </a:accent3>
        <a:accent4>
          <a:srgbClr val="404040"/>
        </a:accent4>
        <a:accent5>
          <a:srgbClr val="AAC4D6"/>
        </a:accent5>
        <a:accent6>
          <a:srgbClr val="0192BA"/>
        </a:accent6>
        <a:hlink>
          <a:srgbClr val="01B3D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036CB7"/>
        </a:lt2>
        <a:accent1>
          <a:srgbClr val="1878BD"/>
        </a:accent1>
        <a:accent2>
          <a:srgbClr val="3E8EC8"/>
        </a:accent2>
        <a:accent3>
          <a:srgbClr val="FFFFFF"/>
        </a:accent3>
        <a:accent4>
          <a:srgbClr val="404040"/>
        </a:accent4>
        <a:accent5>
          <a:srgbClr val="ABBEDB"/>
        </a:accent5>
        <a:accent6>
          <a:srgbClr val="3780B5"/>
        </a:accent6>
        <a:hlink>
          <a:srgbClr val="559CC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036CB7"/>
        </a:lt2>
        <a:accent1>
          <a:srgbClr val="1878BD"/>
        </a:accent1>
        <a:accent2>
          <a:srgbClr val="3E8EC8"/>
        </a:accent2>
        <a:accent3>
          <a:srgbClr val="FFFFFF"/>
        </a:accent3>
        <a:accent4>
          <a:srgbClr val="404040"/>
        </a:accent4>
        <a:accent5>
          <a:srgbClr val="ABBEDB"/>
        </a:accent5>
        <a:accent6>
          <a:srgbClr val="3780B5"/>
        </a:accent6>
        <a:hlink>
          <a:srgbClr val="006AB6"/>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0084D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205EDC"/>
        </a:lt2>
        <a:accent1>
          <a:srgbClr val="3488E9"/>
        </a:accent1>
        <a:accent2>
          <a:srgbClr val="50B3F5"/>
        </a:accent2>
        <a:accent3>
          <a:srgbClr val="FFFFFF"/>
        </a:accent3>
        <a:accent4>
          <a:srgbClr val="404040"/>
        </a:accent4>
        <a:accent5>
          <a:srgbClr val="AEC3F2"/>
        </a:accent5>
        <a:accent6>
          <a:srgbClr val="48A2DE"/>
        </a:accent6>
        <a:hlink>
          <a:srgbClr val="65D4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EE080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F3B21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4">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109B0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5">
        <a:dk1>
          <a:srgbClr val="4D4D4D"/>
        </a:dk1>
        <a:lt1>
          <a:srgbClr val="FFFFFF"/>
        </a:lt1>
        <a:dk2>
          <a:srgbClr val="4D4D4D"/>
        </a:dk2>
        <a:lt2>
          <a:srgbClr val="025A9C"/>
        </a:lt2>
        <a:accent1>
          <a:srgbClr val="166FB2"/>
        </a:accent1>
        <a:accent2>
          <a:srgbClr val="3580B9"/>
        </a:accent2>
        <a:accent3>
          <a:srgbClr val="FFFFFF"/>
        </a:accent3>
        <a:accent4>
          <a:srgbClr val="404040"/>
        </a:accent4>
        <a:accent5>
          <a:srgbClr val="ABBBD5"/>
        </a:accent5>
        <a:accent6>
          <a:srgbClr val="2F73A7"/>
        </a:accent6>
        <a:hlink>
          <a:srgbClr val="559CC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6">
        <a:dk1>
          <a:srgbClr val="4D4D4D"/>
        </a:dk1>
        <a:lt1>
          <a:srgbClr val="FFFFFF"/>
        </a:lt1>
        <a:dk2>
          <a:srgbClr val="4D4D4D"/>
        </a:dk2>
        <a:lt2>
          <a:srgbClr val="285E80"/>
        </a:lt2>
        <a:accent1>
          <a:srgbClr val="3E7A98"/>
        </a:accent1>
        <a:accent2>
          <a:srgbClr val="5A91AC"/>
        </a:accent2>
        <a:accent3>
          <a:srgbClr val="FFFFFF"/>
        </a:accent3>
        <a:accent4>
          <a:srgbClr val="404040"/>
        </a:accent4>
        <a:accent5>
          <a:srgbClr val="AFBECA"/>
        </a:accent5>
        <a:accent6>
          <a:srgbClr val="51839B"/>
        </a:accent6>
        <a:hlink>
          <a:srgbClr val="6C9FB8"/>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2170</TotalTime>
  <Words>8214</Words>
  <Application>Microsoft Office PowerPoint</Application>
  <PresentationFormat>On-screen Show (4:3)</PresentationFormat>
  <Paragraphs>887</Paragraphs>
  <Slides>124</Slides>
  <Notes>52</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124</vt:i4>
      </vt:variant>
    </vt:vector>
  </HeadingPairs>
  <TitlesOfParts>
    <vt:vector size="132" baseType="lpstr">
      <vt:lpstr>굴림</vt:lpstr>
      <vt:lpstr>Arial</vt:lpstr>
      <vt:lpstr>Calibri</vt:lpstr>
      <vt:lpstr>Comic Sans MS</vt:lpstr>
      <vt:lpstr>Microsoft Sans Serif</vt:lpstr>
      <vt:lpstr>Times New Roman</vt:lpstr>
      <vt:lpstr>Verdana</vt:lpstr>
      <vt:lpstr>powerpoint-template-24</vt:lpstr>
      <vt:lpstr>Electronics Merit Badge</vt:lpstr>
      <vt:lpstr>Electronics Merit Badge Requirements</vt:lpstr>
      <vt:lpstr>Electronics Merit Badge Requirements</vt:lpstr>
      <vt:lpstr>Electronics Merit Badge Requirements</vt:lpstr>
      <vt:lpstr>PowerPoint Presentation</vt:lpstr>
      <vt:lpstr>Basic Concepts of Electricity</vt:lpstr>
      <vt:lpstr>Electrical Charge</vt:lpstr>
      <vt:lpstr>Voltage</vt:lpstr>
      <vt:lpstr>Voltage</vt:lpstr>
      <vt:lpstr>Voltage</vt:lpstr>
      <vt:lpstr>Voltage</vt:lpstr>
      <vt:lpstr>Current</vt:lpstr>
      <vt:lpstr>Current</vt:lpstr>
      <vt:lpstr>Current</vt:lpstr>
      <vt:lpstr>Current</vt:lpstr>
      <vt:lpstr>Resistance</vt:lpstr>
      <vt:lpstr>Resistance</vt:lpstr>
      <vt:lpstr>Resistance</vt:lpstr>
      <vt:lpstr>Resistance</vt:lpstr>
      <vt:lpstr>Ohms Law</vt:lpstr>
      <vt:lpstr>Ohms Law</vt:lpstr>
      <vt:lpstr>Ohms Law</vt:lpstr>
      <vt:lpstr>Ohms Law</vt:lpstr>
      <vt:lpstr>Ohms Law</vt:lpstr>
      <vt:lpstr>Power – Water Analogy</vt:lpstr>
      <vt:lpstr>Conductors and Insulators</vt:lpstr>
      <vt:lpstr>Types of Electricity</vt:lpstr>
      <vt:lpstr>Types of Electricity</vt:lpstr>
      <vt:lpstr>Types of Electricity</vt:lpstr>
      <vt:lpstr>Types of Electricity</vt:lpstr>
      <vt:lpstr>Requirement 1</vt:lpstr>
      <vt:lpstr>Safety Precautions</vt:lpstr>
      <vt:lpstr>Safety Precautions (cont.)</vt:lpstr>
      <vt:lpstr>Requirement 2</vt:lpstr>
      <vt:lpstr>How to Draw a Schematic Diagram</vt:lpstr>
      <vt:lpstr>Know Your Prefixes</vt:lpstr>
      <vt:lpstr>Electronic Symbols</vt:lpstr>
      <vt:lpstr>Schematic Diagrams of LED and Incandescent Flashlights</vt:lpstr>
      <vt:lpstr>Schematic Diagrams</vt:lpstr>
      <vt:lpstr>Schematic Diagrams</vt:lpstr>
      <vt:lpstr>Schematic Diagrams</vt:lpstr>
      <vt:lpstr>Schematic Diagrams</vt:lpstr>
      <vt:lpstr>Pictorial vs. Schematic Diagram</vt:lpstr>
      <vt:lpstr>Pictorial Diagram Door Chime</vt:lpstr>
      <vt:lpstr>Schematic Diagram Door Chime</vt:lpstr>
      <vt:lpstr>Requirement 3</vt:lpstr>
      <vt:lpstr>What is Soldering</vt:lpstr>
      <vt:lpstr>Soldering Safety Tips</vt:lpstr>
      <vt:lpstr>Soldering Safety Tips (cont.)</vt:lpstr>
      <vt:lpstr>The Soldering Iron</vt:lpstr>
      <vt:lpstr>Maintaining a Soldering Iron</vt:lpstr>
      <vt:lpstr>How to Solder</vt:lpstr>
      <vt:lpstr>Desolder</vt:lpstr>
      <vt:lpstr>Requirement 3</vt:lpstr>
      <vt:lpstr>Avoiding Heat Damage</vt:lpstr>
      <vt:lpstr>Requirement 3</vt:lpstr>
      <vt:lpstr>Purpose of Printed Circuit Boards</vt:lpstr>
      <vt:lpstr>Soldering Circuit Boards</vt:lpstr>
      <vt:lpstr>Soldering Circuit Boards</vt:lpstr>
      <vt:lpstr>Soldering Circuit Boards</vt:lpstr>
      <vt:lpstr>Soldering Circuit Boards</vt:lpstr>
      <vt:lpstr>Soldering Circuit Boards</vt:lpstr>
      <vt:lpstr>Soldering Circuit Boards</vt:lpstr>
      <vt:lpstr>Requirement 4</vt:lpstr>
      <vt:lpstr>PowerPoint Presentation</vt:lpstr>
      <vt:lpstr>PowerPoint Presentation</vt:lpstr>
      <vt:lpstr>PowerPoint Presentation</vt:lpstr>
      <vt:lpstr>Changing Decimal to Binary</vt:lpstr>
      <vt:lpstr>Changing Binary to Decimal</vt:lpstr>
      <vt:lpstr>Decimal/Binary Problems</vt:lpstr>
      <vt:lpstr>Decimal/Binary Problems</vt:lpstr>
      <vt:lpstr>Requirement 4</vt:lpstr>
      <vt:lpstr>Electronics and Control Devices</vt:lpstr>
      <vt:lpstr>The Principles of Digital Techniques</vt:lpstr>
      <vt:lpstr>Digital Logic Gates</vt:lpstr>
      <vt:lpstr>Digital Logic Gates</vt:lpstr>
      <vt:lpstr>Digital Logic Gates</vt:lpstr>
      <vt:lpstr>Digital Logic Gates</vt:lpstr>
      <vt:lpstr>Digital Logic Gates</vt:lpstr>
      <vt:lpstr>Digital Logic Gates</vt:lpstr>
      <vt:lpstr>Digital Logic Gates</vt:lpstr>
      <vt:lpstr>Digital Logic Gates</vt:lpstr>
      <vt:lpstr>Digital Logic Gates</vt:lpstr>
      <vt:lpstr>The Principles of Digital Techniques</vt:lpstr>
      <vt:lpstr>The Principles of Digital Techniques</vt:lpstr>
      <vt:lpstr>Electronics and Audio Applications</vt:lpstr>
      <vt:lpstr>Microprocessor Controlled Counter 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Microprocessor Controlled Counter Kit</vt:lpstr>
      <vt:lpstr>PowerPoint Presentation</vt:lpstr>
      <vt:lpstr>PowerPoint Presentation</vt:lpstr>
      <vt:lpstr>PowerPoint Presentation</vt:lpstr>
      <vt:lpstr>PowerPoint Presentation</vt:lpstr>
      <vt:lpstr>Requirement 5</vt:lpstr>
      <vt:lpstr>Ohms Law</vt:lpstr>
      <vt:lpstr>Requirement 5</vt:lpstr>
      <vt:lpstr>Electronic Test Equipment</vt:lpstr>
      <vt:lpstr>Ammeter</vt:lpstr>
      <vt:lpstr>Voltmeter</vt:lpstr>
      <vt:lpstr>Ohmmeter</vt:lpstr>
      <vt:lpstr>Multimeter</vt:lpstr>
      <vt:lpstr>Oscilloscope</vt:lpstr>
      <vt:lpstr>Signal Generator</vt:lpstr>
      <vt:lpstr>Requirement 5</vt:lpstr>
      <vt:lpstr>Three or Four Band Resistors</vt:lpstr>
      <vt:lpstr>Five or Six Band Resistors</vt:lpstr>
      <vt:lpstr>PowerPoint Presentation</vt:lpstr>
      <vt:lpstr>Requirement 6</vt:lpstr>
      <vt:lpstr>Careers in Electronics</vt:lpstr>
      <vt:lpstr>Computer Technician</vt:lpstr>
      <vt:lpstr>Appliance Technician</vt:lpstr>
      <vt:lpstr>Electronics Technician</vt:lpstr>
      <vt:lpstr>Avionics Specialist</vt:lpstr>
      <vt:lpstr>Audio Engineer</vt:lpstr>
      <vt:lpstr>Electronics Engineer</vt:lpstr>
      <vt:lpstr>PowerPoint Presentation</vt:lpstr>
    </vt:vector>
  </TitlesOfParts>
  <Company>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162</cp:revision>
  <dcterms:created xsi:type="dcterms:W3CDTF">2020-10-19T21:52:02Z</dcterms:created>
  <dcterms:modified xsi:type="dcterms:W3CDTF">2024-02-17T16:54:04Z</dcterms:modified>
</cp:coreProperties>
</file>